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lv-LV" smtClean="0"/>
              <a:t>Noklikšķiniet, lai rediģētu šablona apakšvirsraksta stilu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E0A81-220E-407C-8DD4-AD63C0552366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D33F8-68FD-43C9-96DD-C6DABAC1333D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0857C-56CC-4116-9F00-19FF879A375D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Virsraksts un tabu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abulas vietturis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DE3B741-83B6-43E0-9D4F-6ACA576B2D77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C8862-38A8-4B7E-B0FA-13C7CB50DB6E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13EF9-7ECA-44E1-9532-528884F38DFE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FAC46-EE73-4FEF-9BFE-625D5F3B6CEF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42572-7E8F-431D-A5FE-854EB662241C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33323-ED38-4029-A0C5-81A74A7C998A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3C275-A16C-48C7-B53C-B341590466FE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8D9AC-A944-4838-BA75-2818F631ACED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11F2B-A47E-4273-B2AE-8DF6182583C6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lv-LV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lv-LV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6CFDB7-559E-4FBD-A65F-85558308F11B}" type="slidenum">
              <a:rPr lang="lv-LV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people/deusinvictus/cell_tower.svg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penclipart.org/people/flooredmusic/awf-satellite_download.svg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1922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lv-LV" b="1">
                <a:solidFill>
                  <a:srgbClr val="003366"/>
                </a:solidFill>
              </a:rPr>
              <a:t>ESF projekts „Starpnozaru zinātnieku grupas un modeļu </a:t>
            </a:r>
          </a:p>
          <a:p>
            <a:pPr>
              <a:lnSpc>
                <a:spcPct val="50000"/>
              </a:lnSpc>
              <a:spcBef>
                <a:spcPct val="25000"/>
              </a:spcBef>
              <a:spcAft>
                <a:spcPct val="50000"/>
              </a:spcAft>
            </a:pPr>
            <a:r>
              <a:rPr lang="lv-LV" b="1">
                <a:solidFill>
                  <a:srgbClr val="003366"/>
                </a:solidFill>
              </a:rPr>
              <a:t>sistēmas izveide pazemes ūdeņu pētījumiem”</a:t>
            </a:r>
          </a:p>
          <a:p>
            <a:pPr>
              <a:lnSpc>
                <a:spcPct val="50000"/>
              </a:lnSpc>
              <a:spcBef>
                <a:spcPct val="25000"/>
              </a:spcBef>
              <a:spcAft>
                <a:spcPct val="50000"/>
              </a:spcAft>
            </a:pPr>
            <a:endParaRPr lang="lv-LV" b="1">
              <a:solidFill>
                <a:srgbClr val="003366"/>
              </a:solidFill>
            </a:endParaRPr>
          </a:p>
        </p:txBody>
      </p:sp>
      <p:pic>
        <p:nvPicPr>
          <p:cNvPr id="2151" name="Picture 103" descr="logo_verticalll_si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1425" y="1484313"/>
            <a:ext cx="3697288" cy="4319587"/>
          </a:xfrm>
          <a:prstGeom prst="rect">
            <a:avLst/>
          </a:prstGeom>
          <a:noFill/>
        </p:spPr>
      </p:pic>
      <p:sp>
        <p:nvSpPr>
          <p:cNvPr id="2158" name="Text Box 110"/>
          <p:cNvSpPr txBox="1">
            <a:spLocks noChangeArrowheads="1"/>
          </p:cNvSpPr>
          <p:nvPr/>
        </p:nvSpPr>
        <p:spPr bwMode="auto">
          <a:xfrm>
            <a:off x="720725" y="6597650"/>
            <a:ext cx="61563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sz="1200">
                <a:solidFill>
                  <a:srgbClr val="003366"/>
                </a:solidFill>
              </a:rPr>
              <a:t>Līguma Nr. 2009/0212/1DP/1.1.1.2.0/09/APIA/VIAA/060</a:t>
            </a:r>
          </a:p>
        </p:txBody>
      </p:sp>
      <p:grpSp>
        <p:nvGrpSpPr>
          <p:cNvPr id="2165" name="Group 117"/>
          <p:cNvGrpSpPr>
            <a:grpSpLocks/>
          </p:cNvGrpSpPr>
          <p:nvPr/>
        </p:nvGrpSpPr>
        <p:grpSpPr bwMode="auto">
          <a:xfrm>
            <a:off x="50800" y="5568950"/>
            <a:ext cx="5600700" cy="1028700"/>
            <a:chOff x="1800" y="13320"/>
            <a:chExt cx="8820" cy="1620"/>
          </a:xfrm>
        </p:grpSpPr>
        <p:pic>
          <p:nvPicPr>
            <p:cNvPr id="2166" name="Picture 1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00" y="13320"/>
              <a:ext cx="1911" cy="1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67" name="Picture 119" descr="ES_divkrasain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80" y="13320"/>
              <a:ext cx="1378" cy="1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8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010" y="13320"/>
              <a:ext cx="1610" cy="1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69" name="Text Box 121"/>
            <p:cNvSpPr txBox="1">
              <a:spLocks noChangeArrowheads="1"/>
            </p:cNvSpPr>
            <p:nvPr/>
          </p:nvSpPr>
          <p:spPr bwMode="auto">
            <a:xfrm>
              <a:off x="3240" y="14580"/>
              <a:ext cx="558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lv-LV" sz="1200" b="1">
                  <a:solidFill>
                    <a:srgbClr val="003366"/>
                  </a:solidFill>
                </a:rPr>
                <a:t>  IEGULDĪJUMS TAVĀ NĀKOTNĒ</a:t>
              </a:r>
            </a:p>
            <a:p>
              <a:endParaRPr lang="lv-LV"/>
            </a:p>
          </p:txBody>
        </p:sp>
        <p:pic>
          <p:nvPicPr>
            <p:cNvPr id="2170" name="Picture 12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00" y="13320"/>
              <a:ext cx="3373" cy="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539552" y="1772816"/>
            <a:ext cx="46746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b="1" smtClean="0">
                <a:solidFill>
                  <a:srgbClr val="0070C0"/>
                </a:solidFill>
              </a:rPr>
              <a:t>MOSYS mobile</a:t>
            </a:r>
            <a:r>
              <a:rPr lang="lv-LV" sz="2800" b="1" smtClean="0"/>
              <a:t>: aplikācija </a:t>
            </a:r>
          </a:p>
          <a:p>
            <a:r>
              <a:rPr lang="lv-LV" sz="2800" b="1" smtClean="0"/>
              <a:t>Android viedtālruņiem</a:t>
            </a:r>
            <a:endParaRPr lang="lv-LV" sz="2800" b="1"/>
          </a:p>
        </p:txBody>
      </p:sp>
      <p:sp>
        <p:nvSpPr>
          <p:cNvPr id="14" name="TextBox 13"/>
          <p:cNvSpPr txBox="1"/>
          <p:nvPr/>
        </p:nvSpPr>
        <p:spPr>
          <a:xfrm>
            <a:off x="539552" y="3140968"/>
            <a:ext cx="1995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smtClean="0"/>
              <a:t>Jānis Virbulis</a:t>
            </a:r>
          </a:p>
        </p:txBody>
      </p:sp>
      <p:sp>
        <p:nvSpPr>
          <p:cNvPr id="15" name="Taisnstūris 14"/>
          <p:cNvSpPr/>
          <p:nvPr/>
        </p:nvSpPr>
        <p:spPr>
          <a:xfrm>
            <a:off x="539552" y="4149080"/>
            <a:ext cx="17435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1600" smtClean="0"/>
              <a:t>Rīga, 29.11.2012</a:t>
            </a:r>
            <a:endParaRPr lang="lv-LV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-36513" y="6308725"/>
            <a:ext cx="79200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lv-LV" sz="1000" b="1">
                <a:solidFill>
                  <a:srgbClr val="003366"/>
                </a:solidFill>
              </a:rPr>
              <a:t>ESF projekts „Starpnozaru zinātnieku grupas un modeļu </a:t>
            </a:r>
          </a:p>
          <a:p>
            <a:r>
              <a:rPr lang="lv-LV" sz="1000" b="1">
                <a:solidFill>
                  <a:srgbClr val="003366"/>
                </a:solidFill>
              </a:rPr>
              <a:t>sistēmas izveide pazemes ūdeņu pētījumiem”</a:t>
            </a:r>
          </a:p>
          <a:p>
            <a:r>
              <a:rPr lang="lv-LV" sz="1000">
                <a:solidFill>
                  <a:srgbClr val="003366"/>
                </a:solidFill>
              </a:rPr>
              <a:t>Līguma Nr. 2009/0212/1DP/1.1.1.2.0/09/APIA/VIAA/060</a:t>
            </a:r>
          </a:p>
        </p:txBody>
      </p:sp>
      <p:pic>
        <p:nvPicPr>
          <p:cNvPr id="4101" name="Picture 5" descr="logo_verticalll_si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4292600"/>
            <a:ext cx="1785938" cy="20875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1052736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/>
              <a:t>Lai dotu iespēju visiem interesentiem pētīt Baltijas Artēziskā Baseina (BAB) reģionālā hidroģeoloģiskā modeļa rezultātus arī lauka apstākļos, </a:t>
            </a:r>
            <a:r>
              <a:rPr lang="lv-LV" smtClean="0"/>
              <a:t>ir izveidota mobila aplikācija Android </a:t>
            </a:r>
            <a:r>
              <a:rPr lang="lv-LV"/>
              <a:t>viedtālruņiem, kura nodrošina piekļuvi modeļsistēmai </a:t>
            </a:r>
            <a:endParaRPr lang="lv-LV" smtClean="0"/>
          </a:p>
          <a:p>
            <a:r>
              <a:rPr lang="lv-LV" smtClean="0"/>
              <a:t>uz servera</a:t>
            </a:r>
            <a:r>
              <a:rPr lang="lv-LV"/>
              <a:t>. </a:t>
            </a:r>
          </a:p>
          <a:p>
            <a:endParaRPr lang="lv-LV"/>
          </a:p>
        </p:txBody>
      </p:sp>
      <p:sp>
        <p:nvSpPr>
          <p:cNvPr id="8" name="TextBox 7"/>
          <p:cNvSpPr txBox="1"/>
          <p:nvPr/>
        </p:nvSpPr>
        <p:spPr>
          <a:xfrm>
            <a:off x="683568" y="404664"/>
            <a:ext cx="1493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b="1" smtClean="0"/>
              <a:t>IEVADS</a:t>
            </a:r>
            <a:endParaRPr lang="lv-LV" sz="2800" b="1"/>
          </a:p>
        </p:txBody>
      </p:sp>
      <p:sp>
        <p:nvSpPr>
          <p:cNvPr id="9" name="Taisnstūris 8"/>
          <p:cNvSpPr/>
          <p:nvPr/>
        </p:nvSpPr>
        <p:spPr>
          <a:xfrm>
            <a:off x="4283968" y="2492896"/>
            <a:ext cx="4176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/>
              <a:t>Pieprasījums jebkuram koordinātu punktam Baltijas Artēziskā Baseina (BAB) teritorijā atgriež modeļsistēmas stratigrāfisko virsmu informāciju kopā ar modelēto pjezometrisko ūdens līmeni. 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 l="17243" t="29554" r="49683" b="13308"/>
          <a:stretch>
            <a:fillRect/>
          </a:stretch>
        </p:blipFill>
        <p:spPr bwMode="auto">
          <a:xfrm>
            <a:off x="0" y="2492896"/>
            <a:ext cx="410999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-36513" y="6308725"/>
            <a:ext cx="79200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lv-LV" sz="1000" b="1">
                <a:solidFill>
                  <a:srgbClr val="003366"/>
                </a:solidFill>
              </a:rPr>
              <a:t>ESF projekts „Starpnozaru zinātnieku grupas un modeļu </a:t>
            </a:r>
          </a:p>
          <a:p>
            <a:r>
              <a:rPr lang="lv-LV" sz="1000" b="1">
                <a:solidFill>
                  <a:srgbClr val="003366"/>
                </a:solidFill>
              </a:rPr>
              <a:t>sistēmas izveide pazemes ūdeņu pētījumiem”</a:t>
            </a:r>
          </a:p>
          <a:p>
            <a:r>
              <a:rPr lang="lv-LV" sz="1000">
                <a:solidFill>
                  <a:srgbClr val="003366"/>
                </a:solidFill>
              </a:rPr>
              <a:t>Līguma Nr. 2009/0212/1DP/1.1.1.2.0/09/APIA/VIAA/060</a:t>
            </a:r>
          </a:p>
        </p:txBody>
      </p:sp>
      <p:pic>
        <p:nvPicPr>
          <p:cNvPr id="5126" name="Picture 6" descr="logo_verticalll_simpl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91338" y="4292600"/>
            <a:ext cx="1784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aisnstūris 9"/>
          <p:cNvSpPr/>
          <p:nvPr/>
        </p:nvSpPr>
        <p:spPr>
          <a:xfrm>
            <a:off x="323528" y="188640"/>
            <a:ext cx="8424936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000" rIns="90000">
            <a:spAutoFit/>
          </a:bodyPr>
          <a:lstStyle/>
          <a:p>
            <a:pPr algn="ctr"/>
            <a:r>
              <a:rPr lang="lv-LV" sz="2800" b="1" noProof="1" smtClean="0">
                <a:solidFill>
                  <a:srgbClr val="0070C0"/>
                </a:solidFill>
                <a:latin typeface="+mj-lt"/>
              </a:rPr>
              <a:t>MOSYS mobile </a:t>
            </a:r>
            <a:r>
              <a:rPr lang="lv-LV" sz="2800" b="1" noProof="1" smtClean="0">
                <a:latin typeface="+mj-lt"/>
              </a:rPr>
              <a:t>informācijas plūsmas</a:t>
            </a:r>
            <a:endParaRPr lang="en-US" sz="2800" b="1" noProof="1" smtClean="0">
              <a:latin typeface="+mj-lt"/>
            </a:endParaRPr>
          </a:p>
        </p:txBody>
      </p:sp>
      <p:sp>
        <p:nvSpPr>
          <p:cNvPr id="11" name="Taisnstūris ar noapaļotiem stūriem 10"/>
          <p:cNvSpPr/>
          <p:nvPr/>
        </p:nvSpPr>
        <p:spPr>
          <a:xfrm>
            <a:off x="6300192" y="4437112"/>
            <a:ext cx="2256312" cy="1223159"/>
          </a:xfrm>
          <a:prstGeom prst="round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mtClean="0"/>
              <a:t>MOSYS datu struktūra</a:t>
            </a:r>
            <a:endParaRPr lang="lv-LV"/>
          </a:p>
        </p:txBody>
      </p:sp>
      <p:sp>
        <p:nvSpPr>
          <p:cNvPr id="19" name="Taisnstūris ar noapaļotiem stūriem 18"/>
          <p:cNvSpPr/>
          <p:nvPr/>
        </p:nvSpPr>
        <p:spPr>
          <a:xfrm>
            <a:off x="1115616" y="5517232"/>
            <a:ext cx="2594999" cy="720080"/>
          </a:xfrm>
          <a:prstGeom prst="round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000" b="1" smtClean="0"/>
              <a:t>maps.google.com</a:t>
            </a:r>
          </a:p>
          <a:p>
            <a:pPr algn="ctr"/>
            <a:r>
              <a:rPr lang="lv-LV" sz="2000" smtClean="0"/>
              <a:t>serveris</a:t>
            </a:r>
          </a:p>
        </p:txBody>
      </p:sp>
      <p:grpSp>
        <p:nvGrpSpPr>
          <p:cNvPr id="45" name="Grupa 44"/>
          <p:cNvGrpSpPr/>
          <p:nvPr/>
        </p:nvGrpSpPr>
        <p:grpSpPr>
          <a:xfrm>
            <a:off x="6217508" y="2018805"/>
            <a:ext cx="2386940" cy="1253449"/>
            <a:chOff x="6008914" y="2018805"/>
            <a:chExt cx="2386940" cy="1253449"/>
          </a:xfrm>
        </p:grpSpPr>
        <p:sp>
          <p:nvSpPr>
            <p:cNvPr id="15" name="Taisnstūris ar noapaļotiem stūriem 14"/>
            <p:cNvSpPr/>
            <p:nvPr/>
          </p:nvSpPr>
          <p:spPr>
            <a:xfrm>
              <a:off x="6008914" y="2018805"/>
              <a:ext cx="2386940" cy="1246909"/>
            </a:xfrm>
            <a:prstGeom prst="round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lv-LV" sz="2400" b="1" smtClean="0"/>
                <a:t>VTPMML</a:t>
              </a:r>
              <a:r>
                <a:rPr lang="lv-LV" sz="2000" b="1" smtClean="0"/>
                <a:t> </a:t>
              </a:r>
            </a:p>
            <a:p>
              <a:pPr algn="ctr"/>
              <a:r>
                <a:rPr lang="lv-LV" sz="2000" b="1" smtClean="0"/>
                <a:t>web serveris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91375" y="2933700"/>
              <a:ext cx="1188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v-LV" sz="1600" smtClean="0">
                  <a:solidFill>
                    <a:srgbClr val="0070C0"/>
                  </a:solidFill>
                </a:rPr>
                <a:t>php-skripts</a:t>
              </a:r>
              <a:endParaRPr lang="lv-LV" sz="1600">
                <a:solidFill>
                  <a:srgbClr val="0070C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092280" y="5301208"/>
            <a:ext cx="1449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smtClean="0">
                <a:solidFill>
                  <a:srgbClr val="0070C0"/>
                </a:solidFill>
              </a:rPr>
              <a:t>Piekļuves rīks</a:t>
            </a:r>
            <a:endParaRPr lang="lv-LV" sz="1600">
              <a:solidFill>
                <a:srgbClr val="0070C0"/>
              </a:solidFill>
            </a:endParaRPr>
          </a:p>
        </p:txBody>
      </p:sp>
      <p:pic>
        <p:nvPicPr>
          <p:cNvPr id="5128" name="Picture 8" descr="Cell Tower by deusinvictus - Wire frame cell tower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9000"/>
            <a:ext cx="1355514" cy="1661170"/>
          </a:xfrm>
          <a:prstGeom prst="rect">
            <a:avLst/>
          </a:prstGeom>
          <a:noFill/>
        </p:spPr>
      </p:pic>
      <p:pic>
        <p:nvPicPr>
          <p:cNvPr id="8" name="Picture 6" descr="http://www.mobilegazette.com/handsets/samsung/samsung-galaxy-s-iii/samsung-galaxy-s-iii-1.jpg"/>
          <p:cNvPicPr>
            <a:picLocks noChangeAspect="1" noChangeArrowheads="1"/>
          </p:cNvPicPr>
          <p:nvPr/>
        </p:nvPicPr>
        <p:blipFill>
          <a:blip r:embed="rId5" cstate="print"/>
          <a:srcRect r="49963"/>
          <a:stretch>
            <a:fillRect/>
          </a:stretch>
        </p:blipFill>
        <p:spPr bwMode="auto">
          <a:xfrm>
            <a:off x="3347864" y="1484784"/>
            <a:ext cx="1639568" cy="3086100"/>
          </a:xfrm>
          <a:prstGeom prst="rect">
            <a:avLst/>
          </a:prstGeom>
          <a:noFill/>
        </p:spPr>
      </p:pic>
      <p:pic>
        <p:nvPicPr>
          <p:cNvPr id="5130" name="Picture 10" descr="Satellite Download by flooredmusic - Basic satellite with waves representing download actio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67544" y="836712"/>
            <a:ext cx="1302146" cy="1302146"/>
          </a:xfrm>
          <a:prstGeom prst="rect">
            <a:avLst/>
          </a:prstGeom>
          <a:noFill/>
        </p:spPr>
      </p:pic>
      <p:sp>
        <p:nvSpPr>
          <p:cNvPr id="35" name="Taisnstūris ar noapaļotiem stūriem 34"/>
          <p:cNvSpPr/>
          <p:nvPr/>
        </p:nvSpPr>
        <p:spPr>
          <a:xfrm>
            <a:off x="611560" y="2204864"/>
            <a:ext cx="720080" cy="3086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smtClean="0">
                <a:solidFill>
                  <a:schemeClr val="tx1"/>
                </a:solidFill>
              </a:rPr>
              <a:t>GPS</a:t>
            </a:r>
            <a:endParaRPr lang="lv-LV" b="1">
              <a:solidFill>
                <a:schemeClr val="tx1"/>
              </a:solidFill>
            </a:endParaRPr>
          </a:p>
        </p:txBody>
      </p:sp>
      <p:sp>
        <p:nvSpPr>
          <p:cNvPr id="36" name="Taisnstūris ar noapaļotiem stūriem 35"/>
          <p:cNvSpPr/>
          <p:nvPr/>
        </p:nvSpPr>
        <p:spPr>
          <a:xfrm>
            <a:off x="395536" y="2996952"/>
            <a:ext cx="1152128" cy="3086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smtClean="0">
                <a:solidFill>
                  <a:schemeClr val="tx1"/>
                </a:solidFill>
              </a:rPr>
              <a:t>Network</a:t>
            </a:r>
            <a:endParaRPr lang="lv-LV" b="1">
              <a:solidFill>
                <a:schemeClr val="tx1"/>
              </a:solidFill>
            </a:endParaRPr>
          </a:p>
        </p:txBody>
      </p:sp>
      <p:sp>
        <p:nvSpPr>
          <p:cNvPr id="37" name="Labā bultiņa 36"/>
          <p:cNvSpPr/>
          <p:nvPr/>
        </p:nvSpPr>
        <p:spPr>
          <a:xfrm>
            <a:off x="1763688" y="2924944"/>
            <a:ext cx="1512168" cy="504056"/>
          </a:xfrm>
          <a:prstGeom prst="rightArrow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b="1">
              <a:solidFill>
                <a:schemeClr val="tx1"/>
              </a:solidFill>
            </a:endParaRPr>
          </a:p>
        </p:txBody>
      </p:sp>
      <p:sp>
        <p:nvSpPr>
          <p:cNvPr id="39" name="Labā bultiņa 38"/>
          <p:cNvSpPr/>
          <p:nvPr/>
        </p:nvSpPr>
        <p:spPr>
          <a:xfrm>
            <a:off x="1763688" y="2132856"/>
            <a:ext cx="1512168" cy="504056"/>
          </a:xfrm>
          <a:prstGeom prst="rightArrow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b="1">
              <a:solidFill>
                <a:schemeClr val="tx1"/>
              </a:solidFill>
            </a:endParaRPr>
          </a:p>
        </p:txBody>
      </p:sp>
      <p:sp>
        <p:nvSpPr>
          <p:cNvPr id="40" name="Taisnstūris ar noapaļotiem stūriem 39"/>
          <p:cNvSpPr/>
          <p:nvPr/>
        </p:nvSpPr>
        <p:spPr>
          <a:xfrm>
            <a:off x="3563888" y="1988840"/>
            <a:ext cx="1152128" cy="3086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smtClean="0">
                <a:solidFill>
                  <a:schemeClr val="tx1"/>
                </a:solidFill>
              </a:rPr>
              <a:t>Phone</a:t>
            </a:r>
            <a:endParaRPr lang="lv-LV" b="1">
              <a:solidFill>
                <a:schemeClr val="tx1"/>
              </a:solidFill>
            </a:endParaRPr>
          </a:p>
        </p:txBody>
      </p:sp>
      <p:sp>
        <p:nvSpPr>
          <p:cNvPr id="41" name="Labā bultiņa 40"/>
          <p:cNvSpPr/>
          <p:nvPr/>
        </p:nvSpPr>
        <p:spPr>
          <a:xfrm rot="17984841">
            <a:off x="2412901" y="4693032"/>
            <a:ext cx="864096" cy="504056"/>
          </a:xfrm>
          <a:prstGeom prst="rightArrow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b="1">
              <a:solidFill>
                <a:schemeClr val="tx1"/>
              </a:solidFill>
            </a:endParaRPr>
          </a:p>
        </p:txBody>
      </p:sp>
      <p:sp>
        <p:nvSpPr>
          <p:cNvPr id="42" name="Labā bultiņa 41"/>
          <p:cNvSpPr/>
          <p:nvPr/>
        </p:nvSpPr>
        <p:spPr>
          <a:xfrm rot="7200000">
            <a:off x="3170125" y="4753365"/>
            <a:ext cx="864096" cy="504056"/>
          </a:xfrm>
          <a:prstGeom prst="rightArrow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b="1">
              <a:solidFill>
                <a:schemeClr val="tx1"/>
              </a:solidFill>
            </a:endParaRPr>
          </a:p>
        </p:txBody>
      </p:sp>
      <p:sp>
        <p:nvSpPr>
          <p:cNvPr id="43" name="Labā bultiņa 42"/>
          <p:cNvSpPr/>
          <p:nvPr/>
        </p:nvSpPr>
        <p:spPr>
          <a:xfrm rot="10800000">
            <a:off x="5148064" y="2780928"/>
            <a:ext cx="936104" cy="504056"/>
          </a:xfrm>
          <a:prstGeom prst="rightArrow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b="1">
              <a:solidFill>
                <a:schemeClr val="tx1"/>
              </a:solidFill>
            </a:endParaRPr>
          </a:p>
        </p:txBody>
      </p:sp>
      <p:sp>
        <p:nvSpPr>
          <p:cNvPr id="44" name="Labā bultiņa 43"/>
          <p:cNvSpPr/>
          <p:nvPr/>
        </p:nvSpPr>
        <p:spPr>
          <a:xfrm>
            <a:off x="5148064" y="2204864"/>
            <a:ext cx="936104" cy="504056"/>
          </a:xfrm>
          <a:prstGeom prst="rightArrow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b="1">
              <a:solidFill>
                <a:schemeClr val="tx1"/>
              </a:solidFill>
            </a:endParaRPr>
          </a:p>
        </p:txBody>
      </p:sp>
      <p:grpSp>
        <p:nvGrpSpPr>
          <p:cNvPr id="48" name="Grupa 47"/>
          <p:cNvGrpSpPr/>
          <p:nvPr/>
        </p:nvGrpSpPr>
        <p:grpSpPr>
          <a:xfrm rot="16200000">
            <a:off x="6840252" y="3320989"/>
            <a:ext cx="1008112" cy="1080120"/>
            <a:chOff x="6732240" y="3284984"/>
            <a:chExt cx="1008112" cy="1080120"/>
          </a:xfrm>
        </p:grpSpPr>
        <p:sp>
          <p:nvSpPr>
            <p:cNvPr id="46" name="Labā bultiņa 45"/>
            <p:cNvSpPr/>
            <p:nvPr/>
          </p:nvSpPr>
          <p:spPr>
            <a:xfrm rot="10800000">
              <a:off x="6732240" y="3861048"/>
              <a:ext cx="936104" cy="504056"/>
            </a:xfrm>
            <a:prstGeom prst="rightArrow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b="1">
                <a:solidFill>
                  <a:schemeClr val="tx1"/>
                </a:solidFill>
              </a:endParaRPr>
            </a:p>
          </p:txBody>
        </p:sp>
        <p:sp>
          <p:nvSpPr>
            <p:cNvPr id="47" name="Labā bultiņa 46"/>
            <p:cNvSpPr/>
            <p:nvPr/>
          </p:nvSpPr>
          <p:spPr>
            <a:xfrm>
              <a:off x="6804248" y="3284984"/>
              <a:ext cx="936104" cy="504056"/>
            </a:xfrm>
            <a:prstGeom prst="rightArrow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b="1">
                <a:solidFill>
                  <a:schemeClr val="tx1"/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5148064" y="170080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mtClean="0"/>
              <a:t>pozīcija</a:t>
            </a:r>
            <a:endParaRPr lang="lv-LV"/>
          </a:p>
        </p:txBody>
      </p:sp>
      <p:sp>
        <p:nvSpPr>
          <p:cNvPr id="50" name="TextBox 49"/>
          <p:cNvSpPr txBox="1"/>
          <p:nvPr/>
        </p:nvSpPr>
        <p:spPr>
          <a:xfrm>
            <a:off x="5220072" y="342900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mtClean="0"/>
              <a:t>rezultāti</a:t>
            </a:r>
            <a:endParaRPr lang="lv-LV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-36513" y="6308725"/>
            <a:ext cx="79200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lv-LV" sz="1000" b="1">
                <a:solidFill>
                  <a:srgbClr val="003366"/>
                </a:solidFill>
              </a:rPr>
              <a:t>ESF projekts „Starpnozaru zinātnieku grupas un modeļu </a:t>
            </a:r>
          </a:p>
          <a:p>
            <a:r>
              <a:rPr lang="lv-LV" sz="1000" b="1">
                <a:solidFill>
                  <a:srgbClr val="003366"/>
                </a:solidFill>
              </a:rPr>
              <a:t>sistēmas izveide pazemes ūdeņu pētījumiem”</a:t>
            </a:r>
          </a:p>
          <a:p>
            <a:r>
              <a:rPr lang="lv-LV" sz="1000">
                <a:solidFill>
                  <a:srgbClr val="003366"/>
                </a:solidFill>
              </a:rPr>
              <a:t>Līguma Nr. 2009/0212/1DP/1.1.1.2.0/09/APIA/VIAA/060</a:t>
            </a:r>
          </a:p>
        </p:txBody>
      </p:sp>
      <p:pic>
        <p:nvPicPr>
          <p:cNvPr id="5126" name="Picture 6" descr="logo_verticalll_simpl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91338" y="4292600"/>
            <a:ext cx="1784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aisnstūris 9"/>
          <p:cNvSpPr/>
          <p:nvPr/>
        </p:nvSpPr>
        <p:spPr>
          <a:xfrm>
            <a:off x="323528" y="188640"/>
            <a:ext cx="8424936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000" rIns="90000">
            <a:spAutoFit/>
          </a:bodyPr>
          <a:lstStyle/>
          <a:p>
            <a:pPr algn="ctr"/>
            <a:r>
              <a:rPr lang="lv-LV" sz="2800" b="1" noProof="1" smtClean="0">
                <a:solidFill>
                  <a:srgbClr val="0070C0"/>
                </a:solidFill>
                <a:latin typeface="+mj-lt"/>
              </a:rPr>
              <a:t>MOSYS mobile </a:t>
            </a:r>
            <a:r>
              <a:rPr lang="lv-LV" sz="2800" b="1" noProof="1" smtClean="0">
                <a:latin typeface="+mj-lt"/>
              </a:rPr>
              <a:t>lietošana</a:t>
            </a:r>
            <a:endParaRPr lang="en-US" sz="2800" b="1" noProof="1" smtClean="0">
              <a:latin typeface="+mj-lt"/>
            </a:endParaRPr>
          </a:p>
        </p:txBody>
      </p:sp>
      <p:pic>
        <p:nvPicPr>
          <p:cNvPr id="18434" name="Picture 2" descr="C:\Users\janis\AppData\Local\Microsoft\Windows\Temporary Internet Files\Content.Outlook\J1Z11GHP\Screenshot_2012-11-28-23-02-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780706"/>
            <a:ext cx="3303368" cy="5872652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467544" y="4509120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/>
              <a:t>Aplikācija parāda modeļa rezultātus vietai, kuras koordinātas ir ievadītas teksta logos N (platums) un E (garums).</a:t>
            </a:r>
          </a:p>
          <a:p>
            <a:endParaRPr lang="lv-LV"/>
          </a:p>
        </p:txBody>
      </p:sp>
      <p:cxnSp>
        <p:nvCxnSpPr>
          <p:cNvPr id="30" name="Taisns bultveida savienotājs 29"/>
          <p:cNvCxnSpPr/>
          <p:nvPr/>
        </p:nvCxnSpPr>
        <p:spPr>
          <a:xfrm flipV="1">
            <a:off x="4572000" y="4365104"/>
            <a:ext cx="936104" cy="21602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95536" y="105273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/>
              <a:t>Lai izmantotu jūsu atrašanās vietas koordinātas, spiediet pogu “GPS/Tīkls”. </a:t>
            </a:r>
          </a:p>
        </p:txBody>
      </p:sp>
      <p:cxnSp>
        <p:nvCxnSpPr>
          <p:cNvPr id="36" name="Taisns bultveida savienotājs 35"/>
          <p:cNvCxnSpPr/>
          <p:nvPr/>
        </p:nvCxnSpPr>
        <p:spPr>
          <a:xfrm>
            <a:off x="4499992" y="1412776"/>
            <a:ext cx="1368152" cy="36004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67544" y="184482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/>
              <a:t>Lai izvēlētos pētāmo vietu kartē, spiediet pogu „Karte”</a:t>
            </a:r>
          </a:p>
        </p:txBody>
      </p:sp>
      <p:cxnSp>
        <p:nvCxnSpPr>
          <p:cNvPr id="39" name="Taisns bultveida savienotājs 38"/>
          <p:cNvCxnSpPr/>
          <p:nvPr/>
        </p:nvCxnSpPr>
        <p:spPr>
          <a:xfrm flipV="1">
            <a:off x="3563888" y="1988840"/>
            <a:ext cx="3888432" cy="14401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7544" y="2708920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/>
              <a:t>Spiediet pogu „Urbt!”, lai parādītu modeļa rezultātus teksta logos N un E redzamajām koordinātām. </a:t>
            </a:r>
          </a:p>
        </p:txBody>
      </p:sp>
      <p:cxnSp>
        <p:nvCxnSpPr>
          <p:cNvPr id="46" name="Taisns bultveida savienotājs 45"/>
          <p:cNvCxnSpPr/>
          <p:nvPr/>
        </p:nvCxnSpPr>
        <p:spPr>
          <a:xfrm flipV="1">
            <a:off x="4355976" y="2636912"/>
            <a:ext cx="1512168" cy="28803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logo_verticalll_simpl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91338" y="4292600"/>
            <a:ext cx="1784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Attēls 52" descr="https://lh3.googleusercontent.com/-e-1mShRgOz4/ULYU6qCosLI/AAAAAAAAAYo/J9tdlIrgzHU/s732/12+-+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037791"/>
            <a:ext cx="3275856" cy="582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-36513" y="6308725"/>
            <a:ext cx="79200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lv-LV" sz="1000" b="1">
                <a:solidFill>
                  <a:srgbClr val="003366"/>
                </a:solidFill>
              </a:rPr>
              <a:t>ESF projekts „Starpnozaru zinātnieku grupas un modeļu </a:t>
            </a:r>
          </a:p>
          <a:p>
            <a:r>
              <a:rPr lang="lv-LV" sz="1000" b="1">
                <a:solidFill>
                  <a:srgbClr val="003366"/>
                </a:solidFill>
              </a:rPr>
              <a:t>sistēmas izveide pazemes ūdeņu pētījumiem”</a:t>
            </a:r>
          </a:p>
          <a:p>
            <a:r>
              <a:rPr lang="lv-LV" sz="1000">
                <a:solidFill>
                  <a:srgbClr val="003366"/>
                </a:solidFill>
              </a:rPr>
              <a:t>Līguma Nr. 2009/0212/1DP/1.1.1.2.0/09/APIA/VIAA/060</a:t>
            </a:r>
          </a:p>
        </p:txBody>
      </p:sp>
      <p:sp>
        <p:nvSpPr>
          <p:cNvPr id="10" name="Taisnstūris 9"/>
          <p:cNvSpPr/>
          <p:nvPr/>
        </p:nvSpPr>
        <p:spPr>
          <a:xfrm>
            <a:off x="323528" y="188640"/>
            <a:ext cx="8424936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000" rIns="90000">
            <a:spAutoFit/>
          </a:bodyPr>
          <a:lstStyle/>
          <a:p>
            <a:pPr algn="ctr"/>
            <a:r>
              <a:rPr lang="lv-LV" sz="2800" b="1" noProof="1" smtClean="0">
                <a:solidFill>
                  <a:srgbClr val="0070C0"/>
                </a:solidFill>
                <a:latin typeface="+mj-lt"/>
              </a:rPr>
              <a:t>MOSYS mobile </a:t>
            </a:r>
            <a:r>
              <a:rPr lang="lv-LV" sz="2800" b="1" noProof="1" smtClean="0">
                <a:latin typeface="+mj-lt"/>
              </a:rPr>
              <a:t>karšu logs</a:t>
            </a:r>
            <a:endParaRPr lang="en-US" sz="2800" b="1" noProof="1" smtClean="0">
              <a:latin typeface="+mj-lt"/>
            </a:endParaRPr>
          </a:p>
        </p:txBody>
      </p:sp>
      <p:cxnSp>
        <p:nvCxnSpPr>
          <p:cNvPr id="40" name="Taisns bultveida savienotājs 39"/>
          <p:cNvCxnSpPr/>
          <p:nvPr/>
        </p:nvCxnSpPr>
        <p:spPr>
          <a:xfrm rot="16200000" flipH="1">
            <a:off x="4752022" y="4833158"/>
            <a:ext cx="1872206" cy="151216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2" name="Picture 2" descr="C:\Users\janis\AppData\Local\Microsoft\Windows\Temporary Internet Files\Content.Outlook\J1Z11GHP\Screenshot_2012-11-28-23-02-20.png"/>
          <p:cNvPicPr>
            <a:picLocks noChangeAspect="1" noChangeArrowheads="1"/>
          </p:cNvPicPr>
          <p:nvPr/>
        </p:nvPicPr>
        <p:blipFill>
          <a:blip r:embed="rId4" cstate="print"/>
          <a:srcRect b="64441"/>
          <a:stretch>
            <a:fillRect/>
          </a:stretch>
        </p:blipFill>
        <p:spPr bwMode="auto">
          <a:xfrm>
            <a:off x="251520" y="1628800"/>
            <a:ext cx="2952328" cy="1866321"/>
          </a:xfrm>
          <a:prstGeom prst="rect">
            <a:avLst/>
          </a:prstGeom>
          <a:noFill/>
        </p:spPr>
      </p:pic>
      <p:cxnSp>
        <p:nvCxnSpPr>
          <p:cNvPr id="17" name="Taisns bultveida savienotājs 16"/>
          <p:cNvCxnSpPr/>
          <p:nvPr/>
        </p:nvCxnSpPr>
        <p:spPr>
          <a:xfrm rot="16200000" flipH="1">
            <a:off x="1799692" y="1808820"/>
            <a:ext cx="1080120" cy="28803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51520" y="83671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mtClean="0"/>
              <a:t>1. Lai </a:t>
            </a:r>
            <a:r>
              <a:rPr lang="lv-LV"/>
              <a:t>izvēlētos pētāmo vietu kartē, spiediet pogu „Karte”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707904" y="242088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mtClean="0"/>
              <a:t>2. Nospiediet </a:t>
            </a:r>
            <a:r>
              <a:rPr lang="lv-LV"/>
              <a:t>uz izvēlētās vietas</a:t>
            </a:r>
          </a:p>
        </p:txBody>
      </p:sp>
      <p:cxnSp>
        <p:nvCxnSpPr>
          <p:cNvPr id="33" name="Taisns bultveida savienotājs 32"/>
          <p:cNvCxnSpPr/>
          <p:nvPr/>
        </p:nvCxnSpPr>
        <p:spPr>
          <a:xfrm>
            <a:off x="5508104" y="2924944"/>
            <a:ext cx="1512168" cy="100811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347864" y="3717032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mtClean="0"/>
              <a:t>3. Spiediet </a:t>
            </a:r>
            <a:r>
              <a:rPr lang="lv-LV"/>
              <a:t>„Atgriezties” taustiņu lai atgrieztos galvenajā aplikācijas logā.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115616" y="537321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mtClean="0"/>
              <a:t>4. Izvēlētās koordinātas </a:t>
            </a:r>
            <a:r>
              <a:rPr lang="lv-LV"/>
              <a:t>ir redzamas teksta logos N un E</a:t>
            </a:r>
          </a:p>
        </p:txBody>
      </p:sp>
      <p:cxnSp>
        <p:nvCxnSpPr>
          <p:cNvPr id="67" name="Taisns bultveida savienotājs 66"/>
          <p:cNvCxnSpPr/>
          <p:nvPr/>
        </p:nvCxnSpPr>
        <p:spPr>
          <a:xfrm rot="16200000" flipV="1">
            <a:off x="539552" y="3789040"/>
            <a:ext cx="2088232" cy="7920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0" name="Taisns bultveida savienotājs 69"/>
          <p:cNvCxnSpPr/>
          <p:nvPr/>
        </p:nvCxnSpPr>
        <p:spPr>
          <a:xfrm rot="5400000" flipH="1" flipV="1">
            <a:off x="1115616" y="4077072"/>
            <a:ext cx="2160240" cy="14401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-36513" y="6308725"/>
            <a:ext cx="79200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lv-LV" sz="1000" b="1">
                <a:solidFill>
                  <a:srgbClr val="003366"/>
                </a:solidFill>
              </a:rPr>
              <a:t>ESF projekts „Starpnozaru zinātnieku grupas un modeļu </a:t>
            </a:r>
          </a:p>
          <a:p>
            <a:r>
              <a:rPr lang="lv-LV" sz="1000" b="1">
                <a:solidFill>
                  <a:srgbClr val="003366"/>
                </a:solidFill>
              </a:rPr>
              <a:t>sistēmas izveide pazemes ūdeņu pētījumiem”</a:t>
            </a:r>
          </a:p>
          <a:p>
            <a:r>
              <a:rPr lang="lv-LV" sz="1000">
                <a:solidFill>
                  <a:srgbClr val="003366"/>
                </a:solidFill>
              </a:rPr>
              <a:t>Līguma Nr. 2009/0212/1DP/1.1.1.2.0/09/APIA/VIAA/060</a:t>
            </a:r>
          </a:p>
        </p:txBody>
      </p:sp>
      <p:pic>
        <p:nvPicPr>
          <p:cNvPr id="5126" name="Picture 6" descr="logo_verticalll_simpl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91338" y="4292600"/>
            <a:ext cx="1784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aisnstūris 9"/>
          <p:cNvSpPr/>
          <p:nvPr/>
        </p:nvSpPr>
        <p:spPr>
          <a:xfrm>
            <a:off x="323528" y="188640"/>
            <a:ext cx="8424936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000" rIns="90000">
            <a:spAutoFit/>
          </a:bodyPr>
          <a:lstStyle/>
          <a:p>
            <a:pPr algn="ctr"/>
            <a:r>
              <a:rPr lang="lv-LV" sz="2800" b="1" noProof="1" smtClean="0">
                <a:solidFill>
                  <a:srgbClr val="0070C0"/>
                </a:solidFill>
                <a:latin typeface="+mj-lt"/>
              </a:rPr>
              <a:t>MOSYS mobile </a:t>
            </a:r>
            <a:r>
              <a:rPr lang="lv-LV" sz="2800" b="1" noProof="1" smtClean="0">
                <a:latin typeface="+mj-lt"/>
              </a:rPr>
              <a:t>rezultāti</a:t>
            </a:r>
            <a:endParaRPr lang="en-US" sz="2800" b="1" noProof="1" smtClean="0">
              <a:latin typeface="+mj-lt"/>
            </a:endParaRPr>
          </a:p>
        </p:txBody>
      </p:sp>
      <p:pic>
        <p:nvPicPr>
          <p:cNvPr id="18434" name="Picture 2" descr="C:\Users\janis\AppData\Local\Microsoft\Windows\Temporary Internet Files\Content.Outlook\J1Z11GHP\Screenshot_2012-11-28-23-02-20.png"/>
          <p:cNvPicPr>
            <a:picLocks noChangeAspect="1" noChangeArrowheads="1"/>
          </p:cNvPicPr>
          <p:nvPr/>
        </p:nvPicPr>
        <p:blipFill>
          <a:blip r:embed="rId3" cstate="print"/>
          <a:srcRect t="38965" b="20700"/>
          <a:stretch>
            <a:fillRect/>
          </a:stretch>
        </p:blipFill>
        <p:spPr bwMode="auto">
          <a:xfrm>
            <a:off x="2915816" y="3501008"/>
            <a:ext cx="4023448" cy="2885140"/>
          </a:xfrm>
          <a:prstGeom prst="rect">
            <a:avLst/>
          </a:prstGeom>
          <a:noFill/>
        </p:spPr>
      </p:pic>
      <p:cxnSp>
        <p:nvCxnSpPr>
          <p:cNvPr id="36" name="Taisns bultveida savienotājs 35"/>
          <p:cNvCxnSpPr/>
          <p:nvPr/>
        </p:nvCxnSpPr>
        <p:spPr>
          <a:xfrm>
            <a:off x="3131840" y="3212976"/>
            <a:ext cx="1008112" cy="36004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5" name="Picture 2" descr="C:\Users\janis\AppData\Local\Microsoft\Windows\Temporary Internet Files\Content.Outlook\J1Z11GHP\Screenshot_2012-11-28-23-02-20.png"/>
          <p:cNvPicPr>
            <a:picLocks noChangeAspect="1" noChangeArrowheads="1"/>
          </p:cNvPicPr>
          <p:nvPr/>
        </p:nvPicPr>
        <p:blipFill>
          <a:blip r:embed="rId3" cstate="print"/>
          <a:srcRect t="34060" b="61035"/>
          <a:stretch>
            <a:fillRect/>
          </a:stretch>
        </p:blipFill>
        <p:spPr bwMode="auto">
          <a:xfrm>
            <a:off x="5292080" y="1268760"/>
            <a:ext cx="3303368" cy="28803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23528" y="90872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/>
              <a:t>Pirmajā rindiņā tie parādītas punkta koordinātas ESPG</a:t>
            </a:r>
            <a:r>
              <a:rPr lang="en-US"/>
              <a:t>:25884</a:t>
            </a:r>
            <a:r>
              <a:rPr lang="lv-LV"/>
              <a:t> (BalticTM) formātā, kurās tiek glabāta modeļsistēmas informācija. </a:t>
            </a:r>
          </a:p>
        </p:txBody>
      </p:sp>
      <p:cxnSp>
        <p:nvCxnSpPr>
          <p:cNvPr id="17" name="Taisns bultveida savienotājs 16"/>
          <p:cNvCxnSpPr>
            <a:endCxn id="15" idx="1"/>
          </p:cNvCxnSpPr>
          <p:nvPr/>
        </p:nvCxnSpPr>
        <p:spPr>
          <a:xfrm>
            <a:off x="4211960" y="1412776"/>
            <a:ext cx="108012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9512" y="3861048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smtClean="0"/>
              <a:t>saīsināts slāņa nosaukums, kā tas tiek izmantots modeļsistēmā</a:t>
            </a:r>
            <a:endParaRPr lang="lv-LV" sz="1600"/>
          </a:p>
        </p:txBody>
      </p:sp>
      <p:sp>
        <p:nvSpPr>
          <p:cNvPr id="20" name="TextBox 19"/>
          <p:cNvSpPr txBox="1"/>
          <p:nvPr/>
        </p:nvSpPr>
        <p:spPr>
          <a:xfrm>
            <a:off x="827584" y="2772217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smtClean="0"/>
              <a:t>slāņa virsmas augstuma atzīme metros virs jūras līmeņa</a:t>
            </a:r>
            <a:endParaRPr lang="lv-LV" sz="1600"/>
          </a:p>
        </p:txBody>
      </p:sp>
      <p:sp>
        <p:nvSpPr>
          <p:cNvPr id="22" name="TextBox 21"/>
          <p:cNvSpPr txBox="1"/>
          <p:nvPr/>
        </p:nvSpPr>
        <p:spPr>
          <a:xfrm>
            <a:off x="4572000" y="2492896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smtClean="0"/>
              <a:t>slāņa dziļums metros</a:t>
            </a:r>
            <a:endParaRPr lang="lv-LV" sz="1600"/>
          </a:p>
        </p:txBody>
      </p:sp>
      <p:sp>
        <p:nvSpPr>
          <p:cNvPr id="23" name="TextBox 22"/>
          <p:cNvSpPr txBox="1"/>
          <p:nvPr/>
        </p:nvSpPr>
        <p:spPr>
          <a:xfrm>
            <a:off x="7127776" y="2996952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smtClean="0"/>
              <a:t>aprēķinātais pjezometriskais ūdens līmenis metros virs jūras līmeņa</a:t>
            </a:r>
            <a:endParaRPr lang="lv-LV" sz="1600"/>
          </a:p>
        </p:txBody>
      </p:sp>
      <p:cxnSp>
        <p:nvCxnSpPr>
          <p:cNvPr id="24" name="Taisns bultveida savienotājs 23"/>
          <p:cNvCxnSpPr/>
          <p:nvPr/>
        </p:nvCxnSpPr>
        <p:spPr>
          <a:xfrm flipV="1">
            <a:off x="2267744" y="3717032"/>
            <a:ext cx="576064" cy="28803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Taisns bultveida savienotājs 32"/>
          <p:cNvCxnSpPr/>
          <p:nvPr/>
        </p:nvCxnSpPr>
        <p:spPr>
          <a:xfrm rot="16200000" flipH="1">
            <a:off x="5112060" y="3248980"/>
            <a:ext cx="504056" cy="14401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Taisns bultveida savienotājs 39"/>
          <p:cNvCxnSpPr>
            <a:stCxn id="23" idx="1"/>
          </p:cNvCxnSpPr>
          <p:nvPr/>
        </p:nvCxnSpPr>
        <p:spPr>
          <a:xfrm rot="10800000" flipV="1">
            <a:off x="6516216" y="3658672"/>
            <a:ext cx="611560" cy="5836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-36513" y="6308725"/>
            <a:ext cx="79200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lv-LV" sz="1000" b="1">
                <a:solidFill>
                  <a:srgbClr val="003366"/>
                </a:solidFill>
              </a:rPr>
              <a:t>ESF projekts „Starpnozaru zinātnieku grupas un modeļu </a:t>
            </a:r>
          </a:p>
          <a:p>
            <a:r>
              <a:rPr lang="lv-LV" sz="1000" b="1">
                <a:solidFill>
                  <a:srgbClr val="003366"/>
                </a:solidFill>
              </a:rPr>
              <a:t>sistēmas izveide pazemes ūdeņu pētījumiem”</a:t>
            </a:r>
          </a:p>
          <a:p>
            <a:r>
              <a:rPr lang="lv-LV" sz="1000">
                <a:solidFill>
                  <a:srgbClr val="003366"/>
                </a:solidFill>
              </a:rPr>
              <a:t>Līguma Nr. 2009/0212/1DP/1.1.1.2.0/09/APIA/VIAA/060</a:t>
            </a:r>
          </a:p>
        </p:txBody>
      </p:sp>
      <p:sp>
        <p:nvSpPr>
          <p:cNvPr id="10" name="Taisnstūris 9"/>
          <p:cNvSpPr/>
          <p:nvPr/>
        </p:nvSpPr>
        <p:spPr>
          <a:xfrm>
            <a:off x="323528" y="188640"/>
            <a:ext cx="8424936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000" rIns="90000">
            <a:spAutoFit/>
          </a:bodyPr>
          <a:lstStyle/>
          <a:p>
            <a:pPr algn="ctr"/>
            <a:r>
              <a:rPr lang="lv-LV" sz="2800" b="1" noProof="1" smtClean="0">
                <a:latin typeface="+mj-lt"/>
              </a:rPr>
              <a:t>Paldies par uzmanību!</a:t>
            </a:r>
            <a:endParaRPr lang="en-US" sz="2800" b="1" noProof="1" smtClean="0">
              <a:latin typeface="+mj-lt"/>
            </a:endParaRPr>
          </a:p>
        </p:txBody>
      </p:sp>
      <p:pic>
        <p:nvPicPr>
          <p:cNvPr id="18" name="Attēls 17" descr="RTEmagicC_MOSYS_Mobile_QR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1859" y="1556792"/>
            <a:ext cx="2171650" cy="217165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14614" y="3645024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b="1" smtClean="0"/>
              <a:t>MOSYS mobile</a:t>
            </a:r>
            <a:endParaRPr lang="lv-LV" b="1"/>
          </a:p>
        </p:txBody>
      </p:sp>
      <p:sp>
        <p:nvSpPr>
          <p:cNvPr id="26" name="TextBox 25"/>
          <p:cNvSpPr txBox="1"/>
          <p:nvPr/>
        </p:nvSpPr>
        <p:spPr>
          <a:xfrm>
            <a:off x="577369" y="4077072"/>
            <a:ext cx="2604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mtClean="0"/>
              <a:t>OS: android </a:t>
            </a:r>
            <a:r>
              <a:rPr lang="lv-LV" smtClean="0"/>
              <a:t>2.x/4.x</a:t>
            </a:r>
          </a:p>
          <a:p>
            <a:pPr algn="ctr"/>
            <a:r>
              <a:rPr lang="lv-LV" smtClean="0"/>
              <a:t>Valodas: latviešu, angļu</a:t>
            </a:r>
            <a:endParaRPr lang="lv-LV"/>
          </a:p>
        </p:txBody>
      </p:sp>
      <p:grpSp>
        <p:nvGrpSpPr>
          <p:cNvPr id="29" name="Grupa 28"/>
          <p:cNvGrpSpPr/>
          <p:nvPr/>
        </p:nvGrpSpPr>
        <p:grpSpPr>
          <a:xfrm>
            <a:off x="1896081" y="908720"/>
            <a:ext cx="5351838" cy="400110"/>
            <a:chOff x="1187624" y="1052736"/>
            <a:chExt cx="5351838" cy="400110"/>
          </a:xfrm>
        </p:grpSpPr>
        <p:sp>
          <p:nvSpPr>
            <p:cNvPr id="27" name="TextBox 26"/>
            <p:cNvSpPr txBox="1"/>
            <p:nvPr/>
          </p:nvSpPr>
          <p:spPr>
            <a:xfrm>
              <a:off x="4572000" y="1052736"/>
              <a:ext cx="19674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v-LV" sz="2000" smtClean="0">
                  <a:solidFill>
                    <a:srgbClr val="7030A0"/>
                  </a:solidFill>
                </a:rPr>
                <a:t>www.puma.lu.lv</a:t>
              </a:r>
              <a:endParaRPr lang="lv-LV" sz="2000">
                <a:solidFill>
                  <a:srgbClr val="7030A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87624" y="1068125"/>
              <a:ext cx="3377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v-LV" smtClean="0"/>
                <a:t>Aplikāciju iespējams lejuplādēt:</a:t>
              </a:r>
              <a:endParaRPr lang="lv-LV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412776"/>
            <a:ext cx="492442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7052"/>
            <a:ext cx="5328591" cy="381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aisnstūris 12"/>
          <p:cNvSpPr/>
          <p:nvPr/>
        </p:nvSpPr>
        <p:spPr>
          <a:xfrm>
            <a:off x="3563888" y="3429000"/>
            <a:ext cx="5580112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-36513" y="6308725"/>
            <a:ext cx="79200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lv-LV" sz="1000" b="1">
                <a:solidFill>
                  <a:srgbClr val="003366"/>
                </a:solidFill>
              </a:rPr>
              <a:t>ESF projekts „Starpnozaru zinātnieku grupas un modeļu </a:t>
            </a:r>
          </a:p>
          <a:p>
            <a:r>
              <a:rPr lang="lv-LV" sz="1000" b="1">
                <a:solidFill>
                  <a:srgbClr val="003366"/>
                </a:solidFill>
              </a:rPr>
              <a:t>sistēmas izveide pazemes ūdeņu pētījumiem”</a:t>
            </a:r>
          </a:p>
          <a:p>
            <a:r>
              <a:rPr lang="lv-LV" sz="1000">
                <a:solidFill>
                  <a:srgbClr val="003366"/>
                </a:solidFill>
              </a:rPr>
              <a:t>Līguma Nr. 2009/0212/1DP/1.1.1.2.0/09/APIA/VIAA/060</a:t>
            </a:r>
          </a:p>
        </p:txBody>
      </p:sp>
      <p:sp>
        <p:nvSpPr>
          <p:cNvPr id="10" name="Taisnstūris 9"/>
          <p:cNvSpPr/>
          <p:nvPr/>
        </p:nvSpPr>
        <p:spPr>
          <a:xfrm>
            <a:off x="323528" y="188640"/>
            <a:ext cx="8424936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000" rIns="90000">
            <a:spAutoFit/>
          </a:bodyPr>
          <a:lstStyle/>
          <a:p>
            <a:pPr algn="ctr"/>
            <a:r>
              <a:rPr lang="lv-LV" sz="2800" b="1" noProof="1" smtClean="0">
                <a:latin typeface="+mj-lt"/>
              </a:rPr>
              <a:t>DATI:MOSYS struktūra un rezultāti</a:t>
            </a:r>
            <a:endParaRPr lang="en-US" sz="2800" b="1" noProof="1" smtClean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5388" t="20132" r="1344" b="5509"/>
          <a:stretch>
            <a:fillRect/>
          </a:stretch>
        </p:blipFill>
        <p:spPr bwMode="auto">
          <a:xfrm>
            <a:off x="3635896" y="3499371"/>
            <a:ext cx="5400600" cy="3314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300192" y="2564904"/>
            <a:ext cx="1967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smtClean="0">
                <a:solidFill>
                  <a:srgbClr val="7030A0"/>
                </a:solidFill>
              </a:rPr>
              <a:t>www.puma.lu.lv</a:t>
            </a:r>
            <a:endParaRPr lang="lv-LV" sz="200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4128" y="2276872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mtClean="0"/>
              <a:t>Datus </a:t>
            </a:r>
            <a:r>
              <a:rPr lang="lv-LV" smtClean="0"/>
              <a:t>iespējams lejuplādēt:</a:t>
            </a:r>
            <a:endParaRPr lang="lv-LV"/>
          </a:p>
        </p:txBody>
      </p:sp>
      <p:sp>
        <p:nvSpPr>
          <p:cNvPr id="19" name="TextBox 18"/>
          <p:cNvSpPr txBox="1"/>
          <p:nvPr/>
        </p:nvSpPr>
        <p:spPr>
          <a:xfrm>
            <a:off x="5868144" y="1124744"/>
            <a:ext cx="2659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mtClean="0"/>
              <a:t>Datu fails vtk formātā</a:t>
            </a:r>
          </a:p>
          <a:p>
            <a:pPr algn="ctr"/>
            <a:r>
              <a:rPr lang="lv-LV" smtClean="0"/>
              <a:t>Aplūkojams ar Paraview</a:t>
            </a:r>
            <a:endParaRPr lang="lv-LV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434</Words>
  <Application>Microsoft Office PowerPoint</Application>
  <PresentationFormat>Slaidrāde ekrānā (4:3)</PresentationFormat>
  <Paragraphs>73</Paragraphs>
  <Slides>8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8</vt:i4>
      </vt:variant>
    </vt:vector>
  </HeadingPairs>
  <TitlesOfParts>
    <vt:vector size="9" baseType="lpstr">
      <vt:lpstr>Default Design</vt:lpstr>
      <vt:lpstr>Slaids 1</vt:lpstr>
      <vt:lpstr>Slaids 2</vt:lpstr>
      <vt:lpstr>Slaids 3</vt:lpstr>
      <vt:lpstr>Slaids 4</vt:lpstr>
      <vt:lpstr>Slaids 5</vt:lpstr>
      <vt:lpstr>Slaids 6</vt:lpstr>
      <vt:lpstr>Slaids 7</vt:lpstr>
      <vt:lpstr>Slaids 8</vt:lpstr>
    </vt:vector>
  </TitlesOfParts>
  <Company>LU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gunta</dc:creator>
  <cp:lastModifiedBy>janis</cp:lastModifiedBy>
  <cp:revision>11</cp:revision>
  <dcterms:created xsi:type="dcterms:W3CDTF">2011-10-31T13:37:25Z</dcterms:created>
  <dcterms:modified xsi:type="dcterms:W3CDTF">2012-11-29T07:50:00Z</dcterms:modified>
</cp:coreProperties>
</file>