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67" r:id="rId3"/>
    <p:sldId id="275" r:id="rId4"/>
    <p:sldId id="277" r:id="rId5"/>
    <p:sldId id="276" r:id="rId6"/>
    <p:sldId id="278" r:id="rId7"/>
    <p:sldId id="286" r:id="rId8"/>
    <p:sldId id="283" r:id="rId9"/>
    <p:sldId id="285" r:id="rId10"/>
    <p:sldId id="287" r:id="rId11"/>
    <p:sldId id="288" r:id="rId12"/>
    <p:sldId id="294" r:id="rId13"/>
    <p:sldId id="284" r:id="rId14"/>
    <p:sldId id="293" r:id="rId15"/>
    <p:sldId id="295" r:id="rId16"/>
    <p:sldId id="298" r:id="rId17"/>
    <p:sldId id="296" r:id="rId18"/>
    <p:sldId id="297" r:id="rId19"/>
    <p:sldId id="299" r:id="rId20"/>
    <p:sldId id="261" r:id="rId21"/>
  </p:sldIdLst>
  <p:sldSz cx="9144000" cy="6858000" type="screen4x3"/>
  <p:notesSz cx="6858000" cy="9144000"/>
  <p:defaultTextStyle>
    <a:defPPr>
      <a:defRPr lang="lv-LV"/>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00" autoAdjust="0"/>
    <p:restoredTop sz="94660"/>
  </p:normalViewPr>
  <p:slideViewPr>
    <p:cSldViewPr>
      <p:cViewPr varScale="1">
        <p:scale>
          <a:sx n="68" d="100"/>
          <a:sy n="68" d="100"/>
        </p:scale>
        <p:origin x="-1572" y="-90"/>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lv-LV"/>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cs typeface="+mn-cs"/>
              </a:defRPr>
            </a:lvl1pPr>
          </a:lstStyle>
          <a:p>
            <a:pPr>
              <a:defRPr/>
            </a:pPr>
            <a:fld id="{AE84E545-1B6E-4D03-8B52-8D8C5AFB9374}" type="datetimeFigureOut">
              <a:rPr lang="lv-LV"/>
              <a:pPr>
                <a:defRPr/>
              </a:pPr>
              <a:t>2013.01.16.</a:t>
            </a:fld>
            <a:endParaRPr lang="lv-LV"/>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lv-LV"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lv-LV"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lv-LV"/>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cs typeface="+mn-cs"/>
              </a:defRPr>
            </a:lvl1pPr>
          </a:lstStyle>
          <a:p>
            <a:pPr>
              <a:defRPr/>
            </a:pPr>
            <a:fld id="{792E1EE7-AD78-4569-9D64-6EC5D2AE6504}" type="slidenum">
              <a:rPr lang="lv-LV"/>
              <a:pPr>
                <a:defRPr/>
              </a:pPr>
              <a:t>‹#›</a:t>
            </a:fld>
            <a:endParaRPr lang="lv-LV"/>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TextEdit="1"/>
          </p:cNvSpPr>
          <p:nvPr>
            <p:ph type="sldImg"/>
          </p:nvPr>
        </p:nvSpPr>
        <p:spPr bwMode="auto">
          <a:noFill/>
          <a:ln>
            <a:solidFill>
              <a:srgbClr val="000000"/>
            </a:solidFill>
            <a:miter lim="800000"/>
            <a:headEnd/>
            <a:tailEnd/>
          </a:ln>
        </p:spPr>
      </p:sp>
      <p:sp>
        <p:nvSpPr>
          <p:cNvPr id="53251" name="Rectangle 3"/>
          <p:cNvSpPr>
            <a:spLocks noGrp="1"/>
          </p:cNvSpPr>
          <p:nvPr>
            <p:ph type="body" idx="1"/>
          </p:nvPr>
        </p:nvSpPr>
        <p:spPr bwMode="auto">
          <a:noFill/>
        </p:spPr>
        <p:txBody>
          <a:bodyPr wrap="square" numCol="1" anchor="t" anchorCtr="0" compatLnSpc="1">
            <a:prstTxWarp prst="textNoShape">
              <a:avLst/>
            </a:prstTxWarp>
          </a:bodyPr>
          <a:lstStyle/>
          <a:p>
            <a:r>
              <a:rPr lang="lv-LV" smtClean="0">
                <a:latin typeface="Arial" charset="0"/>
              </a:rPr>
              <a:t>Man šķiet, ka šo slaidu vispār nevajag</a:t>
            </a:r>
            <a:endParaRPr lang="en-US"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89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4C59ED2-EBF1-4556-9659-04AAB007FED3}" type="slidenum">
              <a:rPr lang="lv-LV"/>
              <a:pPr>
                <a:defRPr/>
              </a:pPr>
              <a:t>11</a:t>
            </a:fld>
            <a:endParaRPr lang="lv-LV"/>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lv-LV"/>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lv-LV"/>
          </a:p>
        </p:txBody>
      </p:sp>
      <p:sp>
        <p:nvSpPr>
          <p:cNvPr id="4" name="Rectangle 4"/>
          <p:cNvSpPr>
            <a:spLocks noGrp="1" noChangeArrowheads="1"/>
          </p:cNvSpPr>
          <p:nvPr>
            <p:ph type="dt" sz="half" idx="10"/>
          </p:nvPr>
        </p:nvSpPr>
        <p:spPr>
          <a:ln/>
        </p:spPr>
        <p:txBody>
          <a:bodyPr/>
          <a:lstStyle>
            <a:lvl1pPr>
              <a:defRPr/>
            </a:lvl1pPr>
          </a:lstStyle>
          <a:p>
            <a:pPr>
              <a:defRPr/>
            </a:pPr>
            <a:endParaRPr lang="lv-LV"/>
          </a:p>
        </p:txBody>
      </p:sp>
      <p:sp>
        <p:nvSpPr>
          <p:cNvPr id="5" name="Rectangle 5"/>
          <p:cNvSpPr>
            <a:spLocks noGrp="1" noChangeArrowheads="1"/>
          </p:cNvSpPr>
          <p:nvPr>
            <p:ph type="ftr" sz="quarter" idx="11"/>
          </p:nvPr>
        </p:nvSpPr>
        <p:spPr>
          <a:ln/>
        </p:spPr>
        <p:txBody>
          <a:bodyPr/>
          <a:lstStyle>
            <a:lvl1pPr>
              <a:defRPr/>
            </a:lvl1pPr>
          </a:lstStyle>
          <a:p>
            <a:pPr>
              <a:defRPr/>
            </a:pPr>
            <a:endParaRPr lang="lv-LV"/>
          </a:p>
        </p:txBody>
      </p:sp>
      <p:sp>
        <p:nvSpPr>
          <p:cNvPr id="6" name="Rectangle 6"/>
          <p:cNvSpPr>
            <a:spLocks noGrp="1" noChangeArrowheads="1"/>
          </p:cNvSpPr>
          <p:nvPr>
            <p:ph type="sldNum" sz="quarter" idx="12"/>
          </p:nvPr>
        </p:nvSpPr>
        <p:spPr>
          <a:ln/>
        </p:spPr>
        <p:txBody>
          <a:bodyPr/>
          <a:lstStyle>
            <a:lvl1pPr>
              <a:defRPr/>
            </a:lvl1pPr>
          </a:lstStyle>
          <a:p>
            <a:pPr>
              <a:defRPr/>
            </a:pPr>
            <a:fld id="{B054D319-A422-4F2E-98E8-9C7B1B7B064B}" type="slidenum">
              <a:rPr lang="lv-LV"/>
              <a:pPr>
                <a:defRPr/>
              </a:pPr>
              <a:t>‹#›</a:t>
            </a:fld>
            <a:endParaRPr lang="lv-LV"/>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Rectangle 4"/>
          <p:cNvSpPr>
            <a:spLocks noGrp="1" noChangeArrowheads="1"/>
          </p:cNvSpPr>
          <p:nvPr>
            <p:ph type="dt" sz="half" idx="10"/>
          </p:nvPr>
        </p:nvSpPr>
        <p:spPr>
          <a:ln/>
        </p:spPr>
        <p:txBody>
          <a:bodyPr/>
          <a:lstStyle>
            <a:lvl1pPr>
              <a:defRPr/>
            </a:lvl1pPr>
          </a:lstStyle>
          <a:p>
            <a:pPr>
              <a:defRPr/>
            </a:pPr>
            <a:endParaRPr lang="lv-LV"/>
          </a:p>
        </p:txBody>
      </p:sp>
      <p:sp>
        <p:nvSpPr>
          <p:cNvPr id="5" name="Rectangle 5"/>
          <p:cNvSpPr>
            <a:spLocks noGrp="1" noChangeArrowheads="1"/>
          </p:cNvSpPr>
          <p:nvPr>
            <p:ph type="ftr" sz="quarter" idx="11"/>
          </p:nvPr>
        </p:nvSpPr>
        <p:spPr>
          <a:ln/>
        </p:spPr>
        <p:txBody>
          <a:bodyPr/>
          <a:lstStyle>
            <a:lvl1pPr>
              <a:defRPr/>
            </a:lvl1pPr>
          </a:lstStyle>
          <a:p>
            <a:pPr>
              <a:defRPr/>
            </a:pPr>
            <a:endParaRPr lang="lv-LV"/>
          </a:p>
        </p:txBody>
      </p:sp>
      <p:sp>
        <p:nvSpPr>
          <p:cNvPr id="6" name="Rectangle 6"/>
          <p:cNvSpPr>
            <a:spLocks noGrp="1" noChangeArrowheads="1"/>
          </p:cNvSpPr>
          <p:nvPr>
            <p:ph type="sldNum" sz="quarter" idx="12"/>
          </p:nvPr>
        </p:nvSpPr>
        <p:spPr>
          <a:ln/>
        </p:spPr>
        <p:txBody>
          <a:bodyPr/>
          <a:lstStyle>
            <a:lvl1pPr>
              <a:defRPr/>
            </a:lvl1pPr>
          </a:lstStyle>
          <a:p>
            <a:pPr>
              <a:defRPr/>
            </a:pPr>
            <a:fld id="{33BCAFE8-4807-43F8-95BA-709AB8C9473E}" type="slidenum">
              <a:rPr lang="lv-LV"/>
              <a:pPr>
                <a:defRPr/>
              </a:pPr>
              <a:t>‹#›</a:t>
            </a:fld>
            <a:endParaRPr lang="lv-LV"/>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lv-LV"/>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Rectangle 4"/>
          <p:cNvSpPr>
            <a:spLocks noGrp="1" noChangeArrowheads="1"/>
          </p:cNvSpPr>
          <p:nvPr>
            <p:ph type="dt" sz="half" idx="10"/>
          </p:nvPr>
        </p:nvSpPr>
        <p:spPr>
          <a:ln/>
        </p:spPr>
        <p:txBody>
          <a:bodyPr/>
          <a:lstStyle>
            <a:lvl1pPr>
              <a:defRPr/>
            </a:lvl1pPr>
          </a:lstStyle>
          <a:p>
            <a:pPr>
              <a:defRPr/>
            </a:pPr>
            <a:endParaRPr lang="lv-LV"/>
          </a:p>
        </p:txBody>
      </p:sp>
      <p:sp>
        <p:nvSpPr>
          <p:cNvPr id="5" name="Rectangle 5"/>
          <p:cNvSpPr>
            <a:spLocks noGrp="1" noChangeArrowheads="1"/>
          </p:cNvSpPr>
          <p:nvPr>
            <p:ph type="ftr" sz="quarter" idx="11"/>
          </p:nvPr>
        </p:nvSpPr>
        <p:spPr>
          <a:ln/>
        </p:spPr>
        <p:txBody>
          <a:bodyPr/>
          <a:lstStyle>
            <a:lvl1pPr>
              <a:defRPr/>
            </a:lvl1pPr>
          </a:lstStyle>
          <a:p>
            <a:pPr>
              <a:defRPr/>
            </a:pPr>
            <a:endParaRPr lang="lv-LV"/>
          </a:p>
        </p:txBody>
      </p:sp>
      <p:sp>
        <p:nvSpPr>
          <p:cNvPr id="6" name="Rectangle 6"/>
          <p:cNvSpPr>
            <a:spLocks noGrp="1" noChangeArrowheads="1"/>
          </p:cNvSpPr>
          <p:nvPr>
            <p:ph type="sldNum" sz="quarter" idx="12"/>
          </p:nvPr>
        </p:nvSpPr>
        <p:spPr>
          <a:ln/>
        </p:spPr>
        <p:txBody>
          <a:bodyPr/>
          <a:lstStyle>
            <a:lvl1pPr>
              <a:defRPr/>
            </a:lvl1pPr>
          </a:lstStyle>
          <a:p>
            <a:pPr>
              <a:defRPr/>
            </a:pPr>
            <a:fld id="{3112968D-8605-4A32-AAFB-599364071CE0}" type="slidenum">
              <a:rPr lang="lv-LV"/>
              <a:pPr>
                <a:defRPr/>
              </a:pPr>
              <a:t>‹#›</a:t>
            </a:fld>
            <a:endParaRPr lang="lv-LV"/>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lv-LV"/>
          </a:p>
        </p:txBody>
      </p:sp>
      <p:sp>
        <p:nvSpPr>
          <p:cNvPr id="3" name="Table Placeholder 2"/>
          <p:cNvSpPr>
            <a:spLocks noGrp="1"/>
          </p:cNvSpPr>
          <p:nvPr>
            <p:ph type="tbl" idx="1"/>
          </p:nvPr>
        </p:nvSpPr>
        <p:spPr>
          <a:xfrm>
            <a:off x="457200" y="1600200"/>
            <a:ext cx="8229600" cy="4525963"/>
          </a:xfrm>
        </p:spPr>
        <p:txBody>
          <a:bodyPr/>
          <a:lstStyle/>
          <a:p>
            <a:pPr lvl="0"/>
            <a:endParaRPr lang="lv-LV" noProof="0"/>
          </a:p>
        </p:txBody>
      </p:sp>
      <p:sp>
        <p:nvSpPr>
          <p:cNvPr id="4" name="Rectangle 4"/>
          <p:cNvSpPr>
            <a:spLocks noGrp="1" noChangeArrowheads="1"/>
          </p:cNvSpPr>
          <p:nvPr>
            <p:ph type="dt" sz="half" idx="10"/>
          </p:nvPr>
        </p:nvSpPr>
        <p:spPr>
          <a:ln/>
        </p:spPr>
        <p:txBody>
          <a:bodyPr/>
          <a:lstStyle>
            <a:lvl1pPr>
              <a:defRPr/>
            </a:lvl1pPr>
          </a:lstStyle>
          <a:p>
            <a:pPr>
              <a:defRPr/>
            </a:pPr>
            <a:endParaRPr lang="lv-LV"/>
          </a:p>
        </p:txBody>
      </p:sp>
      <p:sp>
        <p:nvSpPr>
          <p:cNvPr id="5" name="Rectangle 5"/>
          <p:cNvSpPr>
            <a:spLocks noGrp="1" noChangeArrowheads="1"/>
          </p:cNvSpPr>
          <p:nvPr>
            <p:ph type="ftr" sz="quarter" idx="11"/>
          </p:nvPr>
        </p:nvSpPr>
        <p:spPr>
          <a:ln/>
        </p:spPr>
        <p:txBody>
          <a:bodyPr/>
          <a:lstStyle>
            <a:lvl1pPr>
              <a:defRPr/>
            </a:lvl1pPr>
          </a:lstStyle>
          <a:p>
            <a:pPr>
              <a:defRPr/>
            </a:pPr>
            <a:endParaRPr lang="lv-LV"/>
          </a:p>
        </p:txBody>
      </p:sp>
      <p:sp>
        <p:nvSpPr>
          <p:cNvPr id="6" name="Rectangle 6"/>
          <p:cNvSpPr>
            <a:spLocks noGrp="1" noChangeArrowheads="1"/>
          </p:cNvSpPr>
          <p:nvPr>
            <p:ph type="sldNum" sz="quarter" idx="12"/>
          </p:nvPr>
        </p:nvSpPr>
        <p:spPr>
          <a:ln/>
        </p:spPr>
        <p:txBody>
          <a:bodyPr/>
          <a:lstStyle>
            <a:lvl1pPr>
              <a:defRPr/>
            </a:lvl1pPr>
          </a:lstStyle>
          <a:p>
            <a:pPr>
              <a:defRPr/>
            </a:pPr>
            <a:fld id="{B16F962E-D951-4A18-A777-9FBF64C1EC7E}" type="slidenum">
              <a:rPr lang="lv-LV"/>
              <a:pPr>
                <a:defRPr/>
              </a:pPr>
              <a:t>‹#›</a:t>
            </a:fld>
            <a:endParaRPr lang="lv-LV"/>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Rectangle 4"/>
          <p:cNvSpPr>
            <a:spLocks noGrp="1" noChangeArrowheads="1"/>
          </p:cNvSpPr>
          <p:nvPr>
            <p:ph type="dt" sz="half" idx="10"/>
          </p:nvPr>
        </p:nvSpPr>
        <p:spPr>
          <a:ln/>
        </p:spPr>
        <p:txBody>
          <a:bodyPr/>
          <a:lstStyle>
            <a:lvl1pPr>
              <a:defRPr/>
            </a:lvl1pPr>
          </a:lstStyle>
          <a:p>
            <a:pPr>
              <a:defRPr/>
            </a:pPr>
            <a:endParaRPr lang="lv-LV"/>
          </a:p>
        </p:txBody>
      </p:sp>
      <p:sp>
        <p:nvSpPr>
          <p:cNvPr id="5" name="Rectangle 5"/>
          <p:cNvSpPr>
            <a:spLocks noGrp="1" noChangeArrowheads="1"/>
          </p:cNvSpPr>
          <p:nvPr>
            <p:ph type="ftr" sz="quarter" idx="11"/>
          </p:nvPr>
        </p:nvSpPr>
        <p:spPr>
          <a:ln/>
        </p:spPr>
        <p:txBody>
          <a:bodyPr/>
          <a:lstStyle>
            <a:lvl1pPr>
              <a:defRPr/>
            </a:lvl1pPr>
          </a:lstStyle>
          <a:p>
            <a:pPr>
              <a:defRPr/>
            </a:pPr>
            <a:endParaRPr lang="lv-LV"/>
          </a:p>
        </p:txBody>
      </p:sp>
      <p:sp>
        <p:nvSpPr>
          <p:cNvPr id="6" name="Rectangle 6"/>
          <p:cNvSpPr>
            <a:spLocks noGrp="1" noChangeArrowheads="1"/>
          </p:cNvSpPr>
          <p:nvPr>
            <p:ph type="sldNum" sz="quarter" idx="12"/>
          </p:nvPr>
        </p:nvSpPr>
        <p:spPr>
          <a:ln/>
        </p:spPr>
        <p:txBody>
          <a:bodyPr/>
          <a:lstStyle>
            <a:lvl1pPr>
              <a:defRPr/>
            </a:lvl1pPr>
          </a:lstStyle>
          <a:p>
            <a:pPr>
              <a:defRPr/>
            </a:pPr>
            <a:fld id="{7B85E5F0-D1EF-4E30-BB41-FD3BAF45E683}" type="slidenum">
              <a:rPr lang="lv-LV"/>
              <a:pPr>
                <a:defRPr/>
              </a:pPr>
              <a:t>‹#›</a:t>
            </a:fld>
            <a:endParaRPr lang="lv-LV"/>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lv-LV"/>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lv-LV"/>
          </a:p>
        </p:txBody>
      </p:sp>
      <p:sp>
        <p:nvSpPr>
          <p:cNvPr id="5" name="Rectangle 5"/>
          <p:cNvSpPr>
            <a:spLocks noGrp="1" noChangeArrowheads="1"/>
          </p:cNvSpPr>
          <p:nvPr>
            <p:ph type="ftr" sz="quarter" idx="11"/>
          </p:nvPr>
        </p:nvSpPr>
        <p:spPr>
          <a:ln/>
        </p:spPr>
        <p:txBody>
          <a:bodyPr/>
          <a:lstStyle>
            <a:lvl1pPr>
              <a:defRPr/>
            </a:lvl1pPr>
          </a:lstStyle>
          <a:p>
            <a:pPr>
              <a:defRPr/>
            </a:pPr>
            <a:endParaRPr lang="lv-LV"/>
          </a:p>
        </p:txBody>
      </p:sp>
      <p:sp>
        <p:nvSpPr>
          <p:cNvPr id="6" name="Rectangle 6"/>
          <p:cNvSpPr>
            <a:spLocks noGrp="1" noChangeArrowheads="1"/>
          </p:cNvSpPr>
          <p:nvPr>
            <p:ph type="sldNum" sz="quarter" idx="12"/>
          </p:nvPr>
        </p:nvSpPr>
        <p:spPr>
          <a:ln/>
        </p:spPr>
        <p:txBody>
          <a:bodyPr/>
          <a:lstStyle>
            <a:lvl1pPr>
              <a:defRPr/>
            </a:lvl1pPr>
          </a:lstStyle>
          <a:p>
            <a:pPr>
              <a:defRPr/>
            </a:pPr>
            <a:fld id="{384ADE6F-8C69-44C4-9CFF-8AE50D3B4D7F}" type="slidenum">
              <a:rPr lang="lv-LV"/>
              <a:pPr>
                <a:defRPr/>
              </a:pPr>
              <a:t>‹#›</a:t>
            </a:fld>
            <a:endParaRPr lang="lv-LV"/>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5" name="Rectangle 4"/>
          <p:cNvSpPr>
            <a:spLocks noGrp="1" noChangeArrowheads="1"/>
          </p:cNvSpPr>
          <p:nvPr>
            <p:ph type="dt" sz="half" idx="10"/>
          </p:nvPr>
        </p:nvSpPr>
        <p:spPr>
          <a:ln/>
        </p:spPr>
        <p:txBody>
          <a:bodyPr/>
          <a:lstStyle>
            <a:lvl1pPr>
              <a:defRPr/>
            </a:lvl1pPr>
          </a:lstStyle>
          <a:p>
            <a:pPr>
              <a:defRPr/>
            </a:pPr>
            <a:endParaRPr lang="lv-LV"/>
          </a:p>
        </p:txBody>
      </p:sp>
      <p:sp>
        <p:nvSpPr>
          <p:cNvPr id="6" name="Rectangle 5"/>
          <p:cNvSpPr>
            <a:spLocks noGrp="1" noChangeArrowheads="1"/>
          </p:cNvSpPr>
          <p:nvPr>
            <p:ph type="ftr" sz="quarter" idx="11"/>
          </p:nvPr>
        </p:nvSpPr>
        <p:spPr>
          <a:ln/>
        </p:spPr>
        <p:txBody>
          <a:bodyPr/>
          <a:lstStyle>
            <a:lvl1pPr>
              <a:defRPr/>
            </a:lvl1pPr>
          </a:lstStyle>
          <a:p>
            <a:pPr>
              <a:defRPr/>
            </a:pPr>
            <a:endParaRPr lang="lv-LV"/>
          </a:p>
        </p:txBody>
      </p:sp>
      <p:sp>
        <p:nvSpPr>
          <p:cNvPr id="7" name="Rectangle 6"/>
          <p:cNvSpPr>
            <a:spLocks noGrp="1" noChangeArrowheads="1"/>
          </p:cNvSpPr>
          <p:nvPr>
            <p:ph type="sldNum" sz="quarter" idx="12"/>
          </p:nvPr>
        </p:nvSpPr>
        <p:spPr>
          <a:ln/>
        </p:spPr>
        <p:txBody>
          <a:bodyPr/>
          <a:lstStyle>
            <a:lvl1pPr>
              <a:defRPr/>
            </a:lvl1pPr>
          </a:lstStyle>
          <a:p>
            <a:pPr>
              <a:defRPr/>
            </a:pPr>
            <a:fld id="{9B50C1F0-29A4-46FE-8A5E-5ACE1CCB60F5}" type="slidenum">
              <a:rPr lang="lv-LV"/>
              <a:pPr>
                <a:defRPr/>
              </a:pPr>
              <a:t>‹#›</a:t>
            </a:fld>
            <a:endParaRPr lang="lv-LV"/>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lv-LV"/>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7" name="Rectangle 4"/>
          <p:cNvSpPr>
            <a:spLocks noGrp="1" noChangeArrowheads="1"/>
          </p:cNvSpPr>
          <p:nvPr>
            <p:ph type="dt" sz="half" idx="10"/>
          </p:nvPr>
        </p:nvSpPr>
        <p:spPr>
          <a:ln/>
        </p:spPr>
        <p:txBody>
          <a:bodyPr/>
          <a:lstStyle>
            <a:lvl1pPr>
              <a:defRPr/>
            </a:lvl1pPr>
          </a:lstStyle>
          <a:p>
            <a:pPr>
              <a:defRPr/>
            </a:pPr>
            <a:endParaRPr lang="lv-LV"/>
          </a:p>
        </p:txBody>
      </p:sp>
      <p:sp>
        <p:nvSpPr>
          <p:cNvPr id="8" name="Rectangle 5"/>
          <p:cNvSpPr>
            <a:spLocks noGrp="1" noChangeArrowheads="1"/>
          </p:cNvSpPr>
          <p:nvPr>
            <p:ph type="ftr" sz="quarter" idx="11"/>
          </p:nvPr>
        </p:nvSpPr>
        <p:spPr>
          <a:ln/>
        </p:spPr>
        <p:txBody>
          <a:bodyPr/>
          <a:lstStyle>
            <a:lvl1pPr>
              <a:defRPr/>
            </a:lvl1pPr>
          </a:lstStyle>
          <a:p>
            <a:pPr>
              <a:defRPr/>
            </a:pPr>
            <a:endParaRPr lang="lv-LV"/>
          </a:p>
        </p:txBody>
      </p:sp>
      <p:sp>
        <p:nvSpPr>
          <p:cNvPr id="9" name="Rectangle 6"/>
          <p:cNvSpPr>
            <a:spLocks noGrp="1" noChangeArrowheads="1"/>
          </p:cNvSpPr>
          <p:nvPr>
            <p:ph type="sldNum" sz="quarter" idx="12"/>
          </p:nvPr>
        </p:nvSpPr>
        <p:spPr>
          <a:ln/>
        </p:spPr>
        <p:txBody>
          <a:bodyPr/>
          <a:lstStyle>
            <a:lvl1pPr>
              <a:defRPr/>
            </a:lvl1pPr>
          </a:lstStyle>
          <a:p>
            <a:pPr>
              <a:defRPr/>
            </a:pPr>
            <a:fld id="{30CAEFB4-9860-4440-B7B4-FB1D82CDD63F}" type="slidenum">
              <a:rPr lang="lv-LV"/>
              <a:pPr>
                <a:defRPr/>
              </a:pPr>
              <a:t>‹#›</a:t>
            </a:fld>
            <a:endParaRPr lang="lv-LV"/>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Rectangle 4"/>
          <p:cNvSpPr>
            <a:spLocks noGrp="1" noChangeArrowheads="1"/>
          </p:cNvSpPr>
          <p:nvPr>
            <p:ph type="dt" sz="half" idx="10"/>
          </p:nvPr>
        </p:nvSpPr>
        <p:spPr>
          <a:ln/>
        </p:spPr>
        <p:txBody>
          <a:bodyPr/>
          <a:lstStyle>
            <a:lvl1pPr>
              <a:defRPr/>
            </a:lvl1pPr>
          </a:lstStyle>
          <a:p>
            <a:pPr>
              <a:defRPr/>
            </a:pPr>
            <a:endParaRPr lang="lv-LV"/>
          </a:p>
        </p:txBody>
      </p:sp>
      <p:sp>
        <p:nvSpPr>
          <p:cNvPr id="4" name="Rectangle 5"/>
          <p:cNvSpPr>
            <a:spLocks noGrp="1" noChangeArrowheads="1"/>
          </p:cNvSpPr>
          <p:nvPr>
            <p:ph type="ftr" sz="quarter" idx="11"/>
          </p:nvPr>
        </p:nvSpPr>
        <p:spPr>
          <a:ln/>
        </p:spPr>
        <p:txBody>
          <a:bodyPr/>
          <a:lstStyle>
            <a:lvl1pPr>
              <a:defRPr/>
            </a:lvl1pPr>
          </a:lstStyle>
          <a:p>
            <a:pPr>
              <a:defRPr/>
            </a:pPr>
            <a:endParaRPr lang="lv-LV"/>
          </a:p>
        </p:txBody>
      </p:sp>
      <p:sp>
        <p:nvSpPr>
          <p:cNvPr id="5" name="Rectangle 6"/>
          <p:cNvSpPr>
            <a:spLocks noGrp="1" noChangeArrowheads="1"/>
          </p:cNvSpPr>
          <p:nvPr>
            <p:ph type="sldNum" sz="quarter" idx="12"/>
          </p:nvPr>
        </p:nvSpPr>
        <p:spPr>
          <a:ln/>
        </p:spPr>
        <p:txBody>
          <a:bodyPr/>
          <a:lstStyle>
            <a:lvl1pPr>
              <a:defRPr/>
            </a:lvl1pPr>
          </a:lstStyle>
          <a:p>
            <a:pPr>
              <a:defRPr/>
            </a:pPr>
            <a:fld id="{DF6C26F1-A1B3-45EE-BD35-2AF443284E52}" type="slidenum">
              <a:rPr lang="lv-LV"/>
              <a:pPr>
                <a:defRPr/>
              </a:pPr>
              <a:t>‹#›</a:t>
            </a:fld>
            <a:endParaRPr lang="lv-LV"/>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lv-LV"/>
          </a:p>
        </p:txBody>
      </p:sp>
      <p:sp>
        <p:nvSpPr>
          <p:cNvPr id="3" name="Rectangle 5"/>
          <p:cNvSpPr>
            <a:spLocks noGrp="1" noChangeArrowheads="1"/>
          </p:cNvSpPr>
          <p:nvPr>
            <p:ph type="ftr" sz="quarter" idx="11"/>
          </p:nvPr>
        </p:nvSpPr>
        <p:spPr>
          <a:ln/>
        </p:spPr>
        <p:txBody>
          <a:bodyPr/>
          <a:lstStyle>
            <a:lvl1pPr>
              <a:defRPr/>
            </a:lvl1pPr>
          </a:lstStyle>
          <a:p>
            <a:pPr>
              <a:defRPr/>
            </a:pPr>
            <a:endParaRPr lang="lv-LV"/>
          </a:p>
        </p:txBody>
      </p:sp>
      <p:sp>
        <p:nvSpPr>
          <p:cNvPr id="4" name="Rectangle 6"/>
          <p:cNvSpPr>
            <a:spLocks noGrp="1" noChangeArrowheads="1"/>
          </p:cNvSpPr>
          <p:nvPr>
            <p:ph type="sldNum" sz="quarter" idx="12"/>
          </p:nvPr>
        </p:nvSpPr>
        <p:spPr>
          <a:ln/>
        </p:spPr>
        <p:txBody>
          <a:bodyPr/>
          <a:lstStyle>
            <a:lvl1pPr>
              <a:defRPr/>
            </a:lvl1pPr>
          </a:lstStyle>
          <a:p>
            <a:pPr>
              <a:defRPr/>
            </a:pPr>
            <a:fld id="{D8E1F39B-E601-4E74-9737-62C6C14391E7}" type="slidenum">
              <a:rPr lang="lv-LV"/>
              <a:pPr>
                <a:defRPr/>
              </a:pPr>
              <a:t>‹#›</a:t>
            </a:fld>
            <a:endParaRPr lang="lv-LV"/>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lv-LV"/>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lv-LV"/>
          </a:p>
        </p:txBody>
      </p:sp>
      <p:sp>
        <p:nvSpPr>
          <p:cNvPr id="6" name="Rectangle 5"/>
          <p:cNvSpPr>
            <a:spLocks noGrp="1" noChangeArrowheads="1"/>
          </p:cNvSpPr>
          <p:nvPr>
            <p:ph type="ftr" sz="quarter" idx="11"/>
          </p:nvPr>
        </p:nvSpPr>
        <p:spPr>
          <a:ln/>
        </p:spPr>
        <p:txBody>
          <a:bodyPr/>
          <a:lstStyle>
            <a:lvl1pPr>
              <a:defRPr/>
            </a:lvl1pPr>
          </a:lstStyle>
          <a:p>
            <a:pPr>
              <a:defRPr/>
            </a:pPr>
            <a:endParaRPr lang="lv-LV"/>
          </a:p>
        </p:txBody>
      </p:sp>
      <p:sp>
        <p:nvSpPr>
          <p:cNvPr id="7" name="Rectangle 6"/>
          <p:cNvSpPr>
            <a:spLocks noGrp="1" noChangeArrowheads="1"/>
          </p:cNvSpPr>
          <p:nvPr>
            <p:ph type="sldNum" sz="quarter" idx="12"/>
          </p:nvPr>
        </p:nvSpPr>
        <p:spPr>
          <a:ln/>
        </p:spPr>
        <p:txBody>
          <a:bodyPr/>
          <a:lstStyle>
            <a:lvl1pPr>
              <a:defRPr/>
            </a:lvl1pPr>
          </a:lstStyle>
          <a:p>
            <a:pPr>
              <a:defRPr/>
            </a:pPr>
            <a:fld id="{DAAE41E8-B319-4266-8AA3-CA18D07944AE}" type="slidenum">
              <a:rPr lang="lv-LV"/>
              <a:pPr>
                <a:defRPr/>
              </a:pPr>
              <a:t>‹#›</a:t>
            </a:fld>
            <a:endParaRPr lang="lv-LV"/>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lv-LV"/>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lv-LV"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lv-LV"/>
          </a:p>
        </p:txBody>
      </p:sp>
      <p:sp>
        <p:nvSpPr>
          <p:cNvPr id="6" name="Rectangle 5"/>
          <p:cNvSpPr>
            <a:spLocks noGrp="1" noChangeArrowheads="1"/>
          </p:cNvSpPr>
          <p:nvPr>
            <p:ph type="ftr" sz="quarter" idx="11"/>
          </p:nvPr>
        </p:nvSpPr>
        <p:spPr>
          <a:ln/>
        </p:spPr>
        <p:txBody>
          <a:bodyPr/>
          <a:lstStyle>
            <a:lvl1pPr>
              <a:defRPr/>
            </a:lvl1pPr>
          </a:lstStyle>
          <a:p>
            <a:pPr>
              <a:defRPr/>
            </a:pPr>
            <a:endParaRPr lang="lv-LV"/>
          </a:p>
        </p:txBody>
      </p:sp>
      <p:sp>
        <p:nvSpPr>
          <p:cNvPr id="7" name="Rectangle 6"/>
          <p:cNvSpPr>
            <a:spLocks noGrp="1" noChangeArrowheads="1"/>
          </p:cNvSpPr>
          <p:nvPr>
            <p:ph type="sldNum" sz="quarter" idx="12"/>
          </p:nvPr>
        </p:nvSpPr>
        <p:spPr>
          <a:ln/>
        </p:spPr>
        <p:txBody>
          <a:bodyPr/>
          <a:lstStyle>
            <a:lvl1pPr>
              <a:defRPr/>
            </a:lvl1pPr>
          </a:lstStyle>
          <a:p>
            <a:pPr>
              <a:defRPr/>
            </a:pPr>
            <a:fld id="{C4AC742A-A631-408C-8904-0DCC86BF541F}" type="slidenum">
              <a:rPr lang="lv-LV"/>
              <a:pPr>
                <a:defRPr/>
              </a:pPr>
              <a:t>‹#›</a:t>
            </a:fld>
            <a:endParaRPr lang="lv-LV"/>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lv-LV"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lv-LV" smtClean="0"/>
              <a:t>Click to edit Master text styles</a:t>
            </a:r>
          </a:p>
          <a:p>
            <a:pPr lvl="1"/>
            <a:r>
              <a:rPr lang="lv-LV" smtClean="0"/>
              <a:t>Second level</a:t>
            </a:r>
          </a:p>
          <a:p>
            <a:pPr lvl="2"/>
            <a:r>
              <a:rPr lang="lv-LV" smtClean="0"/>
              <a:t>Third level</a:t>
            </a:r>
          </a:p>
          <a:p>
            <a:pPr lvl="3"/>
            <a:r>
              <a:rPr lang="lv-LV" smtClean="0"/>
              <a:t>Fourth level</a:t>
            </a:r>
          </a:p>
          <a:p>
            <a:pPr lvl="4"/>
            <a:r>
              <a:rPr lang="lv-LV"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lv-LV"/>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lv-LV"/>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1E642A07-D0F2-4CD2-8C4C-D379C469C019}" type="slidenum">
              <a:rPr lang="lv-LV"/>
              <a:pPr>
                <a:defRPr/>
              </a:pPr>
              <a:t>‹#›</a:t>
            </a:fld>
            <a:endParaRPr lang="lv-LV"/>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 id="2147483649"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7.emf"/></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www.pvg.edu.lv/datori/konkursi/2009_web/vsk/uudens/lapa42.htm" TargetMode="External"/><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hyperlink" Target="http://www.gardena.com/lv/water-management/micro-drip-irrigation-system/apakszemes-un-virszemes-pilienu-apudenosanas-linija-13,7-mm-305329/" TargetMode="External"/><Relationship Id="rId4" Type="http://schemas.openxmlformats.org/officeDocument/2006/relationships/hyperlink" Target="http://latvijas.daba.lv/ainava/"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Box 5"/>
          <p:cNvSpPr txBox="1">
            <a:spLocks noChangeArrowheads="1"/>
          </p:cNvSpPr>
          <p:nvPr/>
        </p:nvSpPr>
        <p:spPr bwMode="auto">
          <a:xfrm>
            <a:off x="0" y="0"/>
            <a:ext cx="9144000" cy="1192213"/>
          </a:xfrm>
          <a:prstGeom prst="rect">
            <a:avLst/>
          </a:prstGeom>
          <a:solidFill>
            <a:schemeClr val="accent1"/>
          </a:solidFill>
          <a:ln w="9525">
            <a:noFill/>
            <a:miter lim="800000"/>
            <a:headEnd/>
            <a:tailEnd/>
          </a:ln>
        </p:spPr>
        <p:txBody>
          <a:bodyPr>
            <a:spAutoFit/>
          </a:bodyPr>
          <a:lstStyle/>
          <a:p>
            <a:pPr>
              <a:lnSpc>
                <a:spcPct val="200000"/>
              </a:lnSpc>
              <a:spcBef>
                <a:spcPct val="50000"/>
              </a:spcBef>
            </a:pPr>
            <a:r>
              <a:rPr lang="lv-LV" b="1">
                <a:solidFill>
                  <a:srgbClr val="003366"/>
                </a:solidFill>
              </a:rPr>
              <a:t>ESF projekts „Starpnozaru zinātnieku grupas un modeļu </a:t>
            </a:r>
          </a:p>
          <a:p>
            <a:pPr>
              <a:lnSpc>
                <a:spcPct val="50000"/>
              </a:lnSpc>
              <a:spcBef>
                <a:spcPct val="25000"/>
              </a:spcBef>
              <a:spcAft>
                <a:spcPct val="50000"/>
              </a:spcAft>
            </a:pPr>
            <a:r>
              <a:rPr lang="lv-LV" b="1">
                <a:solidFill>
                  <a:srgbClr val="003366"/>
                </a:solidFill>
              </a:rPr>
              <a:t>sistēmas izveide pazemes ūdeņu pētījumiem”</a:t>
            </a:r>
          </a:p>
          <a:p>
            <a:pPr>
              <a:lnSpc>
                <a:spcPct val="50000"/>
              </a:lnSpc>
              <a:spcBef>
                <a:spcPct val="25000"/>
              </a:spcBef>
              <a:spcAft>
                <a:spcPct val="50000"/>
              </a:spcAft>
            </a:pPr>
            <a:endParaRPr lang="lv-LV" b="1">
              <a:solidFill>
                <a:srgbClr val="003366"/>
              </a:solidFill>
            </a:endParaRPr>
          </a:p>
        </p:txBody>
      </p:sp>
      <p:pic>
        <p:nvPicPr>
          <p:cNvPr id="15362" name="Picture 103" descr="logo_verticalll_simple"/>
          <p:cNvPicPr>
            <a:picLocks noChangeAspect="1" noChangeArrowheads="1"/>
          </p:cNvPicPr>
          <p:nvPr/>
        </p:nvPicPr>
        <p:blipFill>
          <a:blip r:embed="rId2"/>
          <a:srcRect/>
          <a:stretch>
            <a:fillRect/>
          </a:stretch>
        </p:blipFill>
        <p:spPr bwMode="auto">
          <a:xfrm>
            <a:off x="5232400" y="1484313"/>
            <a:ext cx="3697288" cy="4319587"/>
          </a:xfrm>
          <a:prstGeom prst="rect">
            <a:avLst/>
          </a:prstGeom>
          <a:noFill/>
          <a:ln w="9525">
            <a:noFill/>
            <a:miter lim="800000"/>
            <a:headEnd/>
            <a:tailEnd/>
          </a:ln>
        </p:spPr>
      </p:pic>
      <p:sp>
        <p:nvSpPr>
          <p:cNvPr id="15363" name="Text Box 110"/>
          <p:cNvSpPr txBox="1">
            <a:spLocks noChangeArrowheads="1"/>
          </p:cNvSpPr>
          <p:nvPr/>
        </p:nvSpPr>
        <p:spPr bwMode="auto">
          <a:xfrm>
            <a:off x="720725" y="6453188"/>
            <a:ext cx="6156325" cy="274637"/>
          </a:xfrm>
          <a:prstGeom prst="rect">
            <a:avLst/>
          </a:prstGeom>
          <a:noFill/>
          <a:ln w="9525">
            <a:noFill/>
            <a:miter lim="800000"/>
            <a:headEnd/>
            <a:tailEnd/>
          </a:ln>
        </p:spPr>
        <p:txBody>
          <a:bodyPr>
            <a:spAutoFit/>
          </a:bodyPr>
          <a:lstStyle/>
          <a:p>
            <a:pPr>
              <a:spcBef>
                <a:spcPct val="50000"/>
              </a:spcBef>
            </a:pPr>
            <a:r>
              <a:rPr lang="lv-LV" sz="1200">
                <a:solidFill>
                  <a:srgbClr val="003366"/>
                </a:solidFill>
              </a:rPr>
              <a:t>Līguma Nr. 2009/0212/1DP/1.1.1.2.0/09/APIA/VIAA/060</a:t>
            </a:r>
          </a:p>
        </p:txBody>
      </p:sp>
      <p:grpSp>
        <p:nvGrpSpPr>
          <p:cNvPr id="15364" name="Group 117"/>
          <p:cNvGrpSpPr>
            <a:grpSpLocks/>
          </p:cNvGrpSpPr>
          <p:nvPr/>
        </p:nvGrpSpPr>
        <p:grpSpPr bwMode="auto">
          <a:xfrm>
            <a:off x="50800" y="5445125"/>
            <a:ext cx="5600700" cy="1028700"/>
            <a:chOff x="1800" y="13320"/>
            <a:chExt cx="8820" cy="1620"/>
          </a:xfrm>
        </p:grpSpPr>
        <p:pic>
          <p:nvPicPr>
            <p:cNvPr id="15366" name="Picture 118"/>
            <p:cNvPicPr>
              <a:picLocks noChangeAspect="1" noChangeArrowheads="1"/>
            </p:cNvPicPr>
            <p:nvPr/>
          </p:nvPicPr>
          <p:blipFill>
            <a:blip r:embed="rId3"/>
            <a:srcRect/>
            <a:stretch>
              <a:fillRect/>
            </a:stretch>
          </p:blipFill>
          <p:spPr bwMode="auto">
            <a:xfrm>
              <a:off x="1800" y="13320"/>
              <a:ext cx="1911" cy="1135"/>
            </a:xfrm>
            <a:prstGeom prst="rect">
              <a:avLst/>
            </a:prstGeom>
            <a:noFill/>
            <a:ln w="9525">
              <a:noFill/>
              <a:miter lim="800000"/>
              <a:headEnd/>
              <a:tailEnd/>
            </a:ln>
          </p:spPr>
        </p:pic>
        <p:pic>
          <p:nvPicPr>
            <p:cNvPr id="15367" name="Picture 119" descr="ES_divkrasains"/>
            <p:cNvPicPr>
              <a:picLocks noChangeAspect="1" noChangeArrowheads="1"/>
            </p:cNvPicPr>
            <p:nvPr/>
          </p:nvPicPr>
          <p:blipFill>
            <a:blip r:embed="rId4"/>
            <a:srcRect/>
            <a:stretch>
              <a:fillRect/>
            </a:stretch>
          </p:blipFill>
          <p:spPr bwMode="auto">
            <a:xfrm>
              <a:off x="3780" y="13320"/>
              <a:ext cx="1378" cy="1135"/>
            </a:xfrm>
            <a:prstGeom prst="rect">
              <a:avLst/>
            </a:prstGeom>
            <a:noFill/>
            <a:ln w="9525">
              <a:noFill/>
              <a:miter lim="800000"/>
              <a:headEnd/>
              <a:tailEnd/>
            </a:ln>
          </p:spPr>
        </p:pic>
        <p:pic>
          <p:nvPicPr>
            <p:cNvPr id="15368" name="Picture 1"/>
            <p:cNvPicPr>
              <a:picLocks noChangeAspect="1" noChangeArrowheads="1"/>
            </p:cNvPicPr>
            <p:nvPr/>
          </p:nvPicPr>
          <p:blipFill>
            <a:blip r:embed="rId5"/>
            <a:srcRect/>
            <a:stretch>
              <a:fillRect/>
            </a:stretch>
          </p:blipFill>
          <p:spPr bwMode="auto">
            <a:xfrm>
              <a:off x="9010" y="13320"/>
              <a:ext cx="1610" cy="1133"/>
            </a:xfrm>
            <a:prstGeom prst="rect">
              <a:avLst/>
            </a:prstGeom>
            <a:noFill/>
            <a:ln w="9525">
              <a:noFill/>
              <a:miter lim="800000"/>
              <a:headEnd/>
              <a:tailEnd/>
            </a:ln>
          </p:spPr>
        </p:pic>
        <p:sp>
          <p:nvSpPr>
            <p:cNvPr id="15369" name="Text Box 121"/>
            <p:cNvSpPr txBox="1">
              <a:spLocks noChangeArrowheads="1"/>
            </p:cNvSpPr>
            <p:nvPr/>
          </p:nvSpPr>
          <p:spPr bwMode="auto">
            <a:xfrm>
              <a:off x="3240" y="14580"/>
              <a:ext cx="5580" cy="360"/>
            </a:xfrm>
            <a:prstGeom prst="rect">
              <a:avLst/>
            </a:prstGeom>
            <a:solidFill>
              <a:srgbClr val="FFFFFF"/>
            </a:solidFill>
            <a:ln w="9525">
              <a:noFill/>
              <a:miter lim="800000"/>
              <a:headEnd/>
              <a:tailEnd/>
            </a:ln>
          </p:spPr>
          <p:txBody>
            <a:bodyPr/>
            <a:lstStyle/>
            <a:p>
              <a:pPr algn="ctr"/>
              <a:r>
                <a:rPr lang="lv-LV" sz="1200" b="1">
                  <a:solidFill>
                    <a:srgbClr val="003366"/>
                  </a:solidFill>
                </a:rPr>
                <a:t>  IEGULDĪJUMS TAVĀ NĀKOTNĒ</a:t>
              </a:r>
              <a:endParaRPr lang="lv-LV"/>
            </a:p>
          </p:txBody>
        </p:sp>
        <p:pic>
          <p:nvPicPr>
            <p:cNvPr id="15370" name="Picture 122"/>
            <p:cNvPicPr>
              <a:picLocks noChangeAspect="1" noChangeArrowheads="1"/>
            </p:cNvPicPr>
            <p:nvPr/>
          </p:nvPicPr>
          <p:blipFill>
            <a:blip r:embed="rId6"/>
            <a:srcRect/>
            <a:stretch>
              <a:fillRect/>
            </a:stretch>
          </p:blipFill>
          <p:spPr bwMode="auto">
            <a:xfrm>
              <a:off x="5400" y="13320"/>
              <a:ext cx="3373" cy="1025"/>
            </a:xfrm>
            <a:prstGeom prst="rect">
              <a:avLst/>
            </a:prstGeom>
            <a:noFill/>
            <a:ln w="9525">
              <a:noFill/>
              <a:miter lim="800000"/>
              <a:headEnd/>
              <a:tailEnd/>
            </a:ln>
          </p:spPr>
        </p:pic>
      </p:grpSp>
      <p:sp>
        <p:nvSpPr>
          <p:cNvPr id="13" name="TextBox 12"/>
          <p:cNvSpPr txBox="1"/>
          <p:nvPr/>
        </p:nvSpPr>
        <p:spPr>
          <a:xfrm>
            <a:off x="214313" y="1214438"/>
            <a:ext cx="7572375" cy="701675"/>
          </a:xfrm>
          <a:prstGeom prst="rect">
            <a:avLst/>
          </a:prstGeom>
          <a:noFill/>
        </p:spPr>
        <p:txBody>
          <a:bodyPr>
            <a:spAutoFit/>
          </a:bodyPr>
          <a:lstStyle/>
          <a:p>
            <a:r>
              <a:rPr lang="lv-LV" sz="2000" u="sng"/>
              <a:t>Agnese Gailuma</a:t>
            </a:r>
            <a:r>
              <a:rPr lang="lv-LV" sz="2000"/>
              <a:t>, Kaspars Abramenko, Didzis Lauva,</a:t>
            </a:r>
          </a:p>
          <a:p>
            <a:r>
              <a:rPr lang="lv-LV" sz="2000"/>
              <a:t>Valdis Vircavs, Artūrs Veinbergs, Zane Dimanta , Ilva Vītola</a:t>
            </a:r>
            <a:endParaRPr lang="lv-LV" sz="4800"/>
          </a:p>
        </p:txBody>
      </p:sp>
      <p:sp>
        <p:nvSpPr>
          <p:cNvPr id="15372" name="Rectangle 12"/>
          <p:cNvSpPr>
            <a:spLocks noChangeArrowheads="1"/>
          </p:cNvSpPr>
          <p:nvPr/>
        </p:nvSpPr>
        <p:spPr bwMode="auto">
          <a:xfrm>
            <a:off x="107950" y="2492375"/>
            <a:ext cx="5976938" cy="1739900"/>
          </a:xfrm>
          <a:prstGeom prst="rect">
            <a:avLst/>
          </a:prstGeom>
          <a:noFill/>
          <a:ln w="9525">
            <a:noFill/>
            <a:miter lim="800000"/>
            <a:headEnd/>
            <a:tailEnd/>
          </a:ln>
          <a:effectLst/>
        </p:spPr>
        <p:txBody>
          <a:bodyPr>
            <a:spAutoFit/>
          </a:bodyPr>
          <a:lstStyle/>
          <a:p>
            <a:pPr algn="ctr"/>
            <a:r>
              <a:rPr lang="lv-LV" sz="3600" b="1">
                <a:effectLst>
                  <a:outerShdw blurRad="38100" dist="38100" dir="2700000" algn="tl">
                    <a:srgbClr val="C0C0C0"/>
                  </a:outerShdw>
                </a:effectLst>
              </a:rPr>
              <a:t>Gruntsūdens monitorings</a:t>
            </a:r>
          </a:p>
          <a:p>
            <a:pPr algn="ctr"/>
            <a:r>
              <a:rPr lang="lv-LV" sz="3600" b="1">
                <a:effectLst>
                  <a:outerShdw blurRad="38100" dist="38100" dir="2700000" algn="tl">
                    <a:srgbClr val="C0C0C0"/>
                  </a:outerShdw>
                </a:effectLst>
              </a:rPr>
              <a:t>LLU </a:t>
            </a:r>
          </a:p>
          <a:p>
            <a:pPr algn="ctr"/>
            <a:r>
              <a:rPr lang="lv-LV" sz="3600" b="1">
                <a:effectLst>
                  <a:outerShdw blurRad="38100" dist="38100" dir="2700000" algn="tl">
                    <a:srgbClr val="C0C0C0"/>
                  </a:outerShdw>
                </a:effectLst>
              </a:rPr>
              <a:t>monitoringa stacijās</a:t>
            </a:r>
            <a:endParaRPr lang="en-US" sz="3600" b="1">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ext Box 4"/>
          <p:cNvSpPr txBox="1">
            <a:spLocks noChangeArrowheads="1"/>
          </p:cNvSpPr>
          <p:nvPr/>
        </p:nvSpPr>
        <p:spPr bwMode="auto">
          <a:xfrm>
            <a:off x="-36513" y="6308725"/>
            <a:ext cx="7920038" cy="549275"/>
          </a:xfrm>
          <a:prstGeom prst="rect">
            <a:avLst/>
          </a:prstGeom>
          <a:noFill/>
          <a:ln w="9525">
            <a:noFill/>
            <a:miter lim="800000"/>
            <a:headEnd/>
            <a:tailEnd/>
          </a:ln>
        </p:spPr>
        <p:txBody>
          <a:bodyPr>
            <a:spAutoFit/>
          </a:bodyPr>
          <a:lstStyle/>
          <a:p>
            <a:r>
              <a:rPr lang="lv-LV" sz="1000" b="1">
                <a:solidFill>
                  <a:srgbClr val="003366"/>
                </a:solidFill>
              </a:rPr>
              <a:t>ESF projekts „Starpnozaru zinātnieku grupas un modeļu </a:t>
            </a:r>
          </a:p>
          <a:p>
            <a:r>
              <a:rPr lang="lv-LV" sz="1000" b="1">
                <a:solidFill>
                  <a:srgbClr val="003366"/>
                </a:solidFill>
              </a:rPr>
              <a:t>sistēmas izveide pazemes ūdeņu pētījumiem”</a:t>
            </a:r>
          </a:p>
          <a:p>
            <a:r>
              <a:rPr lang="lv-LV" sz="1000">
                <a:solidFill>
                  <a:srgbClr val="003366"/>
                </a:solidFill>
              </a:rPr>
              <a:t>Līguma Nr. 2009/0212/1DP/1.1.1.2.0/09/APIA/VIAA/060</a:t>
            </a:r>
          </a:p>
        </p:txBody>
      </p:sp>
      <p:pic>
        <p:nvPicPr>
          <p:cNvPr id="41986" name="Picture 5" descr="logo_verticalll_simple"/>
          <p:cNvPicPr>
            <a:picLocks noChangeAspect="1" noChangeArrowheads="1"/>
          </p:cNvPicPr>
          <p:nvPr/>
        </p:nvPicPr>
        <p:blipFill>
          <a:blip r:embed="rId2"/>
          <a:srcRect/>
          <a:stretch>
            <a:fillRect/>
          </a:stretch>
        </p:blipFill>
        <p:spPr bwMode="auto">
          <a:xfrm>
            <a:off x="7019925" y="4292600"/>
            <a:ext cx="1785938" cy="2087563"/>
          </a:xfrm>
          <a:prstGeom prst="rect">
            <a:avLst/>
          </a:prstGeom>
          <a:noFill/>
          <a:ln w="9525">
            <a:noFill/>
            <a:miter lim="800000"/>
            <a:headEnd/>
            <a:tailEnd/>
          </a:ln>
        </p:spPr>
      </p:pic>
      <p:sp>
        <p:nvSpPr>
          <p:cNvPr id="41987" name="TextBox 5"/>
          <p:cNvSpPr txBox="1">
            <a:spLocks noChangeArrowheads="1"/>
          </p:cNvSpPr>
          <p:nvPr/>
        </p:nvSpPr>
        <p:spPr bwMode="auto">
          <a:xfrm>
            <a:off x="500063" y="1500188"/>
            <a:ext cx="7572375" cy="369887"/>
          </a:xfrm>
          <a:prstGeom prst="rect">
            <a:avLst/>
          </a:prstGeom>
          <a:noFill/>
          <a:ln w="9525">
            <a:noFill/>
            <a:miter lim="800000"/>
            <a:headEnd/>
            <a:tailEnd/>
          </a:ln>
        </p:spPr>
        <p:txBody>
          <a:bodyPr>
            <a:spAutoFit/>
          </a:bodyPr>
          <a:lstStyle/>
          <a:p>
            <a:pPr>
              <a:buFont typeface="Arial" charset="0"/>
              <a:buChar char="•"/>
            </a:pPr>
            <a:endParaRPr lang="en-US"/>
          </a:p>
        </p:txBody>
      </p:sp>
      <p:sp>
        <p:nvSpPr>
          <p:cNvPr id="41988" name="TextBox 6"/>
          <p:cNvSpPr txBox="1">
            <a:spLocks noChangeArrowheads="1"/>
          </p:cNvSpPr>
          <p:nvPr/>
        </p:nvSpPr>
        <p:spPr bwMode="auto">
          <a:xfrm>
            <a:off x="214313" y="571500"/>
            <a:ext cx="8786812" cy="584200"/>
          </a:xfrm>
          <a:prstGeom prst="rect">
            <a:avLst/>
          </a:prstGeom>
          <a:noFill/>
          <a:ln w="9525">
            <a:noFill/>
            <a:miter lim="800000"/>
            <a:headEnd/>
            <a:tailEnd/>
          </a:ln>
        </p:spPr>
        <p:txBody>
          <a:bodyPr>
            <a:spAutoFit/>
          </a:bodyPr>
          <a:lstStyle/>
          <a:p>
            <a:pPr algn="ctr"/>
            <a:r>
              <a:rPr lang="lv-LV" sz="3200" b="1"/>
              <a:t>Noteces un meteoroloģisko faktoru analīze</a:t>
            </a:r>
          </a:p>
        </p:txBody>
      </p:sp>
      <p:sp>
        <p:nvSpPr>
          <p:cNvPr id="41989" name="TextBox 7"/>
          <p:cNvSpPr txBox="1">
            <a:spLocks noChangeArrowheads="1"/>
          </p:cNvSpPr>
          <p:nvPr/>
        </p:nvSpPr>
        <p:spPr bwMode="auto">
          <a:xfrm>
            <a:off x="500063" y="1571625"/>
            <a:ext cx="7786687" cy="400050"/>
          </a:xfrm>
          <a:prstGeom prst="rect">
            <a:avLst/>
          </a:prstGeom>
          <a:noFill/>
          <a:ln w="9525">
            <a:noFill/>
            <a:miter lim="800000"/>
            <a:headEnd/>
            <a:tailEnd/>
          </a:ln>
        </p:spPr>
        <p:txBody>
          <a:bodyPr>
            <a:spAutoFit/>
          </a:bodyPr>
          <a:lstStyle/>
          <a:p>
            <a:r>
              <a:rPr lang="lv-LV" sz="2000"/>
              <a:t> </a:t>
            </a:r>
          </a:p>
        </p:txBody>
      </p:sp>
      <p:sp>
        <p:nvSpPr>
          <p:cNvPr id="41990" name="TextBox 8"/>
          <p:cNvSpPr txBox="1">
            <a:spLocks noChangeArrowheads="1"/>
          </p:cNvSpPr>
          <p:nvPr/>
        </p:nvSpPr>
        <p:spPr bwMode="auto">
          <a:xfrm>
            <a:off x="428625" y="1285875"/>
            <a:ext cx="8143875" cy="3444875"/>
          </a:xfrm>
          <a:prstGeom prst="rect">
            <a:avLst/>
          </a:prstGeom>
          <a:noFill/>
          <a:ln w="9525">
            <a:noFill/>
            <a:miter lim="800000"/>
            <a:headEnd/>
            <a:tailEnd/>
          </a:ln>
        </p:spPr>
        <p:txBody>
          <a:bodyPr>
            <a:spAutoFit/>
          </a:bodyPr>
          <a:lstStyle/>
          <a:p>
            <a:pPr algn="just"/>
            <a:r>
              <a:rPr lang="lv-LV" sz="2000"/>
              <a:t>Tiek analizētas augsnes mitruma krājumu un ūdens bilances faktoru (nokrišņu, drenu noteces, summārās iztvaikošanas) attiecības hidroloģiskajā gadā Latvijas Lauksaimniecības universitātes (LLU) monitoringa stacijās Bērze un Mellupīte. Apskatītas gruntsūdens dziļuma un augsnes mitruma krājumu izmaiņas sausa vai mitra gada apstākļos.</a:t>
            </a:r>
          </a:p>
          <a:p>
            <a:pPr algn="just"/>
            <a:endParaRPr lang="lv-LV" sz="2000"/>
          </a:p>
          <a:p>
            <a:pPr algn="just"/>
            <a:r>
              <a:rPr lang="lv-LV" sz="2000"/>
              <a:t>Augsnes aktīvajā slānī izvietojas augu sakņu lielākā daļa, no kuras augi uzņem ūdeni un barības elementus. Augsnes mitruma krājumi raksturo ūdens pieejamību (pārpalikumu vai iztrūkumu), kas liecina par kopējo ūdens apjomu augsnē un gruntsūdens līmeni.</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ext Box 4"/>
          <p:cNvSpPr txBox="1">
            <a:spLocks noChangeArrowheads="1"/>
          </p:cNvSpPr>
          <p:nvPr/>
        </p:nvSpPr>
        <p:spPr bwMode="auto">
          <a:xfrm>
            <a:off x="-36513" y="6308725"/>
            <a:ext cx="7920038" cy="549275"/>
          </a:xfrm>
          <a:prstGeom prst="rect">
            <a:avLst/>
          </a:prstGeom>
          <a:noFill/>
          <a:ln w="9525">
            <a:noFill/>
            <a:miter lim="800000"/>
            <a:headEnd/>
            <a:tailEnd/>
          </a:ln>
        </p:spPr>
        <p:txBody>
          <a:bodyPr>
            <a:spAutoFit/>
          </a:bodyPr>
          <a:lstStyle/>
          <a:p>
            <a:r>
              <a:rPr lang="lv-LV" sz="1000" b="1">
                <a:solidFill>
                  <a:srgbClr val="003366"/>
                </a:solidFill>
              </a:rPr>
              <a:t>ESF projekts „Starpnozaru zinātnieku grupas un modeļu </a:t>
            </a:r>
          </a:p>
          <a:p>
            <a:r>
              <a:rPr lang="lv-LV" sz="1000" b="1">
                <a:solidFill>
                  <a:srgbClr val="003366"/>
                </a:solidFill>
              </a:rPr>
              <a:t>sistēmas izveide pazemes ūdeņu pētījumiem”</a:t>
            </a:r>
          </a:p>
          <a:p>
            <a:r>
              <a:rPr lang="lv-LV" sz="1000">
                <a:solidFill>
                  <a:srgbClr val="003366"/>
                </a:solidFill>
              </a:rPr>
              <a:t>Līguma Nr. 2009/0212/1DP/1.1.1.2.0/09/APIA/VIAA/060</a:t>
            </a:r>
          </a:p>
        </p:txBody>
      </p:sp>
      <p:pic>
        <p:nvPicPr>
          <p:cNvPr id="43010" name="Picture 5" descr="logo_verticalll_simple"/>
          <p:cNvPicPr>
            <a:picLocks noChangeAspect="1" noChangeArrowheads="1"/>
          </p:cNvPicPr>
          <p:nvPr/>
        </p:nvPicPr>
        <p:blipFill>
          <a:blip r:embed="rId3"/>
          <a:srcRect/>
          <a:stretch>
            <a:fillRect/>
          </a:stretch>
        </p:blipFill>
        <p:spPr bwMode="auto">
          <a:xfrm>
            <a:off x="7019925" y="4292600"/>
            <a:ext cx="1785938" cy="2087563"/>
          </a:xfrm>
          <a:prstGeom prst="rect">
            <a:avLst/>
          </a:prstGeom>
          <a:noFill/>
          <a:ln w="9525">
            <a:noFill/>
            <a:miter lim="800000"/>
            <a:headEnd/>
            <a:tailEnd/>
          </a:ln>
        </p:spPr>
      </p:pic>
      <p:sp>
        <p:nvSpPr>
          <p:cNvPr id="43011" name="TextBox 5"/>
          <p:cNvSpPr txBox="1">
            <a:spLocks noChangeArrowheads="1"/>
          </p:cNvSpPr>
          <p:nvPr/>
        </p:nvSpPr>
        <p:spPr bwMode="auto">
          <a:xfrm>
            <a:off x="500063" y="1500188"/>
            <a:ext cx="7572375" cy="369887"/>
          </a:xfrm>
          <a:prstGeom prst="rect">
            <a:avLst/>
          </a:prstGeom>
          <a:noFill/>
          <a:ln w="9525">
            <a:noFill/>
            <a:miter lim="800000"/>
            <a:headEnd/>
            <a:tailEnd/>
          </a:ln>
        </p:spPr>
        <p:txBody>
          <a:bodyPr>
            <a:spAutoFit/>
          </a:bodyPr>
          <a:lstStyle/>
          <a:p>
            <a:pPr>
              <a:buFont typeface="Arial" charset="0"/>
              <a:buChar char="•"/>
            </a:pPr>
            <a:endParaRPr lang="en-US"/>
          </a:p>
        </p:txBody>
      </p:sp>
      <p:sp>
        <p:nvSpPr>
          <p:cNvPr id="43012" name="TextBox 7"/>
          <p:cNvSpPr txBox="1">
            <a:spLocks noChangeArrowheads="1"/>
          </p:cNvSpPr>
          <p:nvPr/>
        </p:nvSpPr>
        <p:spPr bwMode="auto">
          <a:xfrm>
            <a:off x="500063" y="1571625"/>
            <a:ext cx="7786687" cy="400050"/>
          </a:xfrm>
          <a:prstGeom prst="rect">
            <a:avLst/>
          </a:prstGeom>
          <a:noFill/>
          <a:ln w="9525">
            <a:noFill/>
            <a:miter lim="800000"/>
            <a:headEnd/>
            <a:tailEnd/>
          </a:ln>
        </p:spPr>
        <p:txBody>
          <a:bodyPr>
            <a:spAutoFit/>
          </a:bodyPr>
          <a:lstStyle/>
          <a:p>
            <a:r>
              <a:rPr lang="lv-LV" sz="2000"/>
              <a:t> </a:t>
            </a:r>
          </a:p>
        </p:txBody>
      </p:sp>
      <p:pic>
        <p:nvPicPr>
          <p:cNvPr id="43013" name="Picture 2"/>
          <p:cNvPicPr>
            <a:picLocks noChangeAspect="1" noChangeArrowheads="1"/>
          </p:cNvPicPr>
          <p:nvPr/>
        </p:nvPicPr>
        <p:blipFill>
          <a:blip r:embed="rId4"/>
          <a:srcRect l="4341" t="6667" r="7751"/>
          <a:stretch>
            <a:fillRect/>
          </a:stretch>
        </p:blipFill>
        <p:spPr bwMode="auto">
          <a:xfrm>
            <a:off x="1000125" y="2928938"/>
            <a:ext cx="6062663" cy="3143250"/>
          </a:xfrm>
          <a:prstGeom prst="rect">
            <a:avLst/>
          </a:prstGeom>
          <a:noFill/>
          <a:ln w="9525">
            <a:noFill/>
            <a:miter lim="800000"/>
            <a:headEnd/>
            <a:tailEnd/>
          </a:ln>
        </p:spPr>
      </p:pic>
      <p:sp>
        <p:nvSpPr>
          <p:cNvPr id="43014" name="TextBox 9"/>
          <p:cNvSpPr txBox="1">
            <a:spLocks noChangeArrowheads="1"/>
          </p:cNvSpPr>
          <p:nvPr/>
        </p:nvSpPr>
        <p:spPr bwMode="auto">
          <a:xfrm>
            <a:off x="642938" y="785813"/>
            <a:ext cx="7929562" cy="2308225"/>
          </a:xfrm>
          <a:prstGeom prst="rect">
            <a:avLst/>
          </a:prstGeom>
          <a:noFill/>
          <a:ln w="9525">
            <a:noFill/>
            <a:miter lim="800000"/>
            <a:headEnd/>
            <a:tailEnd/>
          </a:ln>
        </p:spPr>
        <p:txBody>
          <a:bodyPr>
            <a:spAutoFit/>
          </a:bodyPr>
          <a:lstStyle/>
          <a:p>
            <a:pPr algn="just"/>
            <a:r>
              <a:rPr lang="lv-LV" sz="2400"/>
              <a:t>Augsnes mitruma krājumi ietekmē gruntsūdens līmeni. Jo lielāki mitruma krājumi augsnē, jo augstāks gruntsūdens līmenis. Ja augsnē vērojams ūdens iztrūkumus un augsnes mitruma krājumi ir mazi, paredzams vidējā hidroloģiskā gada gruntsūdens līmeņa pazeminājums. </a:t>
            </a:r>
          </a:p>
        </p:txBody>
      </p:sp>
      <p:sp>
        <p:nvSpPr>
          <p:cNvPr id="9" name="Rectangle 8"/>
          <p:cNvSpPr>
            <a:spLocks/>
          </p:cNvSpPr>
          <p:nvPr/>
        </p:nvSpPr>
        <p:spPr bwMode="auto">
          <a:xfrm>
            <a:off x="5857875" y="6572250"/>
            <a:ext cx="5929313" cy="214313"/>
          </a:xfrm>
          <a:prstGeom prst="rect">
            <a:avLst/>
          </a:prstGeom>
          <a:noFill/>
          <a:ln w="12700">
            <a:noFill/>
            <a:miter lim="800000"/>
            <a:headEnd/>
            <a:tailEnd/>
          </a:ln>
        </p:spPr>
        <p:txBody>
          <a:bodyPr>
            <a:spAutoFit/>
          </a:bodyPr>
          <a:lstStyle/>
          <a:p>
            <a:pPr>
              <a:lnSpc>
                <a:spcPct val="79000"/>
              </a:lnSpc>
              <a:defRPr/>
            </a:pPr>
            <a:r>
              <a:rPr lang="lv-LV" sz="1000" dirty="0">
                <a:latin typeface="+mn-lt"/>
                <a:cs typeface="Times New Roman" pitchFamily="18" charset="0"/>
              </a:rPr>
              <a:t>Attēla avots: Zane Dimanta, 2011</a:t>
            </a:r>
            <a:endParaRPr lang="en-US" sz="1000" u="sng" dirty="0">
              <a:solidFill>
                <a:schemeClr val="accent1">
                  <a:lumMod val="50000"/>
                </a:schemeClr>
              </a:solidFill>
              <a:latin typeface="+mn-lt"/>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ext Box 4"/>
          <p:cNvSpPr txBox="1">
            <a:spLocks noChangeArrowheads="1"/>
          </p:cNvSpPr>
          <p:nvPr/>
        </p:nvSpPr>
        <p:spPr bwMode="auto">
          <a:xfrm>
            <a:off x="-36513" y="6308725"/>
            <a:ext cx="7920038" cy="549275"/>
          </a:xfrm>
          <a:prstGeom prst="rect">
            <a:avLst/>
          </a:prstGeom>
          <a:noFill/>
          <a:ln w="9525">
            <a:noFill/>
            <a:miter lim="800000"/>
            <a:headEnd/>
            <a:tailEnd/>
          </a:ln>
        </p:spPr>
        <p:txBody>
          <a:bodyPr>
            <a:spAutoFit/>
          </a:bodyPr>
          <a:lstStyle/>
          <a:p>
            <a:r>
              <a:rPr lang="lv-LV" sz="1000" b="1">
                <a:solidFill>
                  <a:srgbClr val="003366"/>
                </a:solidFill>
              </a:rPr>
              <a:t>ESF projekts „Starpnozaru zinātnieku grupas un modeļu </a:t>
            </a:r>
          </a:p>
          <a:p>
            <a:r>
              <a:rPr lang="lv-LV" sz="1000" b="1">
                <a:solidFill>
                  <a:srgbClr val="003366"/>
                </a:solidFill>
              </a:rPr>
              <a:t>sistēmas izveide pazemes ūdeņu pētījumiem”</a:t>
            </a:r>
          </a:p>
          <a:p>
            <a:r>
              <a:rPr lang="lv-LV" sz="1000">
                <a:solidFill>
                  <a:srgbClr val="003366"/>
                </a:solidFill>
              </a:rPr>
              <a:t>Līguma Nr. 2009/0212/1DP/1.1.1.2.0/09/APIA/VIAA/060</a:t>
            </a:r>
          </a:p>
        </p:txBody>
      </p:sp>
      <p:pic>
        <p:nvPicPr>
          <p:cNvPr id="45058" name="Picture 5" descr="logo_verticalll_simple"/>
          <p:cNvPicPr>
            <a:picLocks noChangeAspect="1" noChangeArrowheads="1"/>
          </p:cNvPicPr>
          <p:nvPr/>
        </p:nvPicPr>
        <p:blipFill>
          <a:blip r:embed="rId2"/>
          <a:srcRect/>
          <a:stretch>
            <a:fillRect/>
          </a:stretch>
        </p:blipFill>
        <p:spPr bwMode="auto">
          <a:xfrm>
            <a:off x="7019925" y="4292600"/>
            <a:ext cx="1785938" cy="2087563"/>
          </a:xfrm>
          <a:prstGeom prst="rect">
            <a:avLst/>
          </a:prstGeom>
          <a:noFill/>
          <a:ln w="9525">
            <a:noFill/>
            <a:miter lim="800000"/>
            <a:headEnd/>
            <a:tailEnd/>
          </a:ln>
        </p:spPr>
      </p:pic>
      <p:sp>
        <p:nvSpPr>
          <p:cNvPr id="45059" name="TextBox 5"/>
          <p:cNvSpPr txBox="1">
            <a:spLocks noChangeArrowheads="1"/>
          </p:cNvSpPr>
          <p:nvPr/>
        </p:nvSpPr>
        <p:spPr bwMode="auto">
          <a:xfrm>
            <a:off x="500063" y="1500188"/>
            <a:ext cx="7572375" cy="369887"/>
          </a:xfrm>
          <a:prstGeom prst="rect">
            <a:avLst/>
          </a:prstGeom>
          <a:noFill/>
          <a:ln w="9525">
            <a:noFill/>
            <a:miter lim="800000"/>
            <a:headEnd/>
            <a:tailEnd/>
          </a:ln>
        </p:spPr>
        <p:txBody>
          <a:bodyPr>
            <a:spAutoFit/>
          </a:bodyPr>
          <a:lstStyle/>
          <a:p>
            <a:pPr>
              <a:buFont typeface="Arial" charset="0"/>
              <a:buChar char="•"/>
            </a:pPr>
            <a:endParaRPr lang="en-US"/>
          </a:p>
        </p:txBody>
      </p:sp>
      <p:sp>
        <p:nvSpPr>
          <p:cNvPr id="45060" name="TextBox 6"/>
          <p:cNvSpPr txBox="1">
            <a:spLocks noChangeArrowheads="1"/>
          </p:cNvSpPr>
          <p:nvPr/>
        </p:nvSpPr>
        <p:spPr bwMode="auto">
          <a:xfrm>
            <a:off x="214313" y="214313"/>
            <a:ext cx="8786812" cy="584200"/>
          </a:xfrm>
          <a:prstGeom prst="rect">
            <a:avLst/>
          </a:prstGeom>
          <a:noFill/>
          <a:ln w="9525">
            <a:noFill/>
            <a:miter lim="800000"/>
            <a:headEnd/>
            <a:tailEnd/>
          </a:ln>
        </p:spPr>
        <p:txBody>
          <a:bodyPr>
            <a:spAutoFit/>
          </a:bodyPr>
          <a:lstStyle/>
          <a:p>
            <a:pPr algn="ctr"/>
            <a:r>
              <a:rPr lang="lv-LV" sz="3200" b="1"/>
              <a:t>Konceptuālais modelis METUL </a:t>
            </a:r>
          </a:p>
        </p:txBody>
      </p:sp>
      <p:sp>
        <p:nvSpPr>
          <p:cNvPr id="45061" name="TextBox 7"/>
          <p:cNvSpPr txBox="1">
            <a:spLocks noChangeArrowheads="1"/>
          </p:cNvSpPr>
          <p:nvPr/>
        </p:nvSpPr>
        <p:spPr bwMode="auto">
          <a:xfrm>
            <a:off x="500063" y="1571625"/>
            <a:ext cx="7786687" cy="400050"/>
          </a:xfrm>
          <a:prstGeom prst="rect">
            <a:avLst/>
          </a:prstGeom>
          <a:noFill/>
          <a:ln w="9525">
            <a:noFill/>
            <a:miter lim="800000"/>
            <a:headEnd/>
            <a:tailEnd/>
          </a:ln>
        </p:spPr>
        <p:txBody>
          <a:bodyPr>
            <a:spAutoFit/>
          </a:bodyPr>
          <a:lstStyle/>
          <a:p>
            <a:r>
              <a:rPr lang="lv-LV" sz="2000"/>
              <a:t> </a:t>
            </a:r>
          </a:p>
        </p:txBody>
      </p:sp>
      <p:sp>
        <p:nvSpPr>
          <p:cNvPr id="45062" name="TextBox 8"/>
          <p:cNvSpPr txBox="1">
            <a:spLocks noChangeArrowheads="1"/>
          </p:cNvSpPr>
          <p:nvPr/>
        </p:nvSpPr>
        <p:spPr bwMode="auto">
          <a:xfrm>
            <a:off x="571500" y="1285875"/>
            <a:ext cx="8143875" cy="2282825"/>
          </a:xfrm>
          <a:prstGeom prst="rect">
            <a:avLst/>
          </a:prstGeom>
          <a:noFill/>
          <a:ln w="9525">
            <a:noFill/>
            <a:miter lim="800000"/>
            <a:headEnd/>
            <a:tailEnd/>
          </a:ln>
        </p:spPr>
        <p:txBody>
          <a:bodyPr>
            <a:spAutoFit/>
          </a:bodyPr>
          <a:lstStyle/>
          <a:p>
            <a:pPr algn="just"/>
            <a:r>
              <a:rPr lang="lv-LV" sz="2400"/>
              <a:t>Konceptuālais modelis METUL paredzēts gruntsūdens līmeņa ikdienas dziļumu aprēķināšanai atkarībā no diennakts nokrišņu daudzuma, gaisa vidējām temperatūrām un diennakts vidējiem gaisa mitruma deficītiem pēc uzdotiem augsnes hidrofizikālo īpašību raksturojumiem un augsnes drenāžas parametriem. </a:t>
            </a:r>
          </a:p>
        </p:txBody>
      </p:sp>
      <p:pic>
        <p:nvPicPr>
          <p:cNvPr id="45063" name="Picture 2"/>
          <p:cNvPicPr>
            <a:picLocks noChangeAspect="1" noChangeArrowheads="1"/>
          </p:cNvPicPr>
          <p:nvPr/>
        </p:nvPicPr>
        <p:blipFill>
          <a:blip r:embed="rId3"/>
          <a:srcRect/>
          <a:stretch>
            <a:fillRect/>
          </a:stretch>
        </p:blipFill>
        <p:spPr bwMode="auto">
          <a:xfrm>
            <a:off x="1785938" y="3602038"/>
            <a:ext cx="4857750" cy="2692400"/>
          </a:xfrm>
          <a:prstGeom prst="rect">
            <a:avLst/>
          </a:prstGeom>
          <a:noFill/>
          <a:ln w="9525">
            <a:noFill/>
            <a:miter lim="800000"/>
            <a:headEnd/>
            <a:tailEnd/>
          </a:ln>
        </p:spPr>
      </p:pic>
      <p:sp>
        <p:nvSpPr>
          <p:cNvPr id="10" name="Rectangle 9"/>
          <p:cNvSpPr>
            <a:spLocks/>
          </p:cNvSpPr>
          <p:nvPr/>
        </p:nvSpPr>
        <p:spPr bwMode="auto">
          <a:xfrm>
            <a:off x="5857875" y="6572250"/>
            <a:ext cx="5929313" cy="214313"/>
          </a:xfrm>
          <a:prstGeom prst="rect">
            <a:avLst/>
          </a:prstGeom>
          <a:noFill/>
          <a:ln w="12700">
            <a:noFill/>
            <a:miter lim="800000"/>
            <a:headEnd/>
            <a:tailEnd/>
          </a:ln>
        </p:spPr>
        <p:txBody>
          <a:bodyPr>
            <a:spAutoFit/>
          </a:bodyPr>
          <a:lstStyle/>
          <a:p>
            <a:pPr>
              <a:lnSpc>
                <a:spcPct val="79000"/>
              </a:lnSpc>
              <a:defRPr/>
            </a:pPr>
            <a:r>
              <a:rPr lang="lv-LV" sz="1000" dirty="0">
                <a:latin typeface="+mn-lt"/>
                <a:cs typeface="Times New Roman" pitchFamily="18" charset="0"/>
              </a:rPr>
              <a:t>Attēla avots: modeļa METUL </a:t>
            </a:r>
            <a:r>
              <a:rPr lang="lv-LV" sz="1000" dirty="0" err="1">
                <a:latin typeface="+mn-lt"/>
                <a:cs typeface="Times New Roman" pitchFamily="18" charset="0"/>
              </a:rPr>
              <a:t>ekrānattēls</a:t>
            </a:r>
            <a:r>
              <a:rPr lang="lv-LV" sz="1000" dirty="0">
                <a:latin typeface="+mn-lt"/>
                <a:cs typeface="Times New Roman" pitchFamily="18" charset="0"/>
              </a:rPr>
              <a:t> </a:t>
            </a:r>
            <a:endParaRPr lang="en-US" sz="1000" u="sng" dirty="0">
              <a:solidFill>
                <a:schemeClr val="accent1">
                  <a:lumMod val="50000"/>
                </a:schemeClr>
              </a:solidFill>
              <a:latin typeface="+mn-lt"/>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ext Box 4"/>
          <p:cNvSpPr txBox="1">
            <a:spLocks noChangeArrowheads="1"/>
          </p:cNvSpPr>
          <p:nvPr/>
        </p:nvSpPr>
        <p:spPr bwMode="auto">
          <a:xfrm>
            <a:off x="-36513" y="6308725"/>
            <a:ext cx="7920038" cy="549275"/>
          </a:xfrm>
          <a:prstGeom prst="rect">
            <a:avLst/>
          </a:prstGeom>
          <a:noFill/>
          <a:ln w="9525">
            <a:noFill/>
            <a:miter lim="800000"/>
            <a:headEnd/>
            <a:tailEnd/>
          </a:ln>
        </p:spPr>
        <p:txBody>
          <a:bodyPr>
            <a:spAutoFit/>
          </a:bodyPr>
          <a:lstStyle/>
          <a:p>
            <a:r>
              <a:rPr lang="lv-LV" sz="1000" b="1">
                <a:solidFill>
                  <a:srgbClr val="003366"/>
                </a:solidFill>
              </a:rPr>
              <a:t>ESF projekts „Starpnozaru zinātnieku grupas un modeļu </a:t>
            </a:r>
          </a:p>
          <a:p>
            <a:r>
              <a:rPr lang="lv-LV" sz="1000" b="1">
                <a:solidFill>
                  <a:srgbClr val="003366"/>
                </a:solidFill>
              </a:rPr>
              <a:t>sistēmas izveide pazemes ūdeņu pētījumiem”</a:t>
            </a:r>
          </a:p>
          <a:p>
            <a:r>
              <a:rPr lang="lv-LV" sz="1000">
                <a:solidFill>
                  <a:srgbClr val="003366"/>
                </a:solidFill>
              </a:rPr>
              <a:t>Līguma Nr. 2009/0212/1DP/1.1.1.2.0/09/APIA/VIAA/060</a:t>
            </a:r>
          </a:p>
        </p:txBody>
      </p:sp>
      <p:sp>
        <p:nvSpPr>
          <p:cNvPr id="46082" name="TextBox 5"/>
          <p:cNvSpPr txBox="1">
            <a:spLocks noChangeArrowheads="1"/>
          </p:cNvSpPr>
          <p:nvPr/>
        </p:nvSpPr>
        <p:spPr bwMode="auto">
          <a:xfrm>
            <a:off x="500063" y="1500188"/>
            <a:ext cx="7572375" cy="369887"/>
          </a:xfrm>
          <a:prstGeom prst="rect">
            <a:avLst/>
          </a:prstGeom>
          <a:noFill/>
          <a:ln w="9525">
            <a:noFill/>
            <a:miter lim="800000"/>
            <a:headEnd/>
            <a:tailEnd/>
          </a:ln>
        </p:spPr>
        <p:txBody>
          <a:bodyPr>
            <a:spAutoFit/>
          </a:bodyPr>
          <a:lstStyle/>
          <a:p>
            <a:pPr>
              <a:buFont typeface="Arial" charset="0"/>
              <a:buChar char="•"/>
            </a:pPr>
            <a:endParaRPr lang="en-US"/>
          </a:p>
        </p:txBody>
      </p:sp>
      <p:sp>
        <p:nvSpPr>
          <p:cNvPr id="46083" name="TextBox 6"/>
          <p:cNvSpPr txBox="1">
            <a:spLocks noChangeArrowheads="1"/>
          </p:cNvSpPr>
          <p:nvPr/>
        </p:nvSpPr>
        <p:spPr bwMode="auto">
          <a:xfrm>
            <a:off x="214313" y="428625"/>
            <a:ext cx="8786812" cy="584200"/>
          </a:xfrm>
          <a:prstGeom prst="rect">
            <a:avLst/>
          </a:prstGeom>
          <a:noFill/>
          <a:ln w="9525">
            <a:noFill/>
            <a:miter lim="800000"/>
            <a:headEnd/>
            <a:tailEnd/>
          </a:ln>
        </p:spPr>
        <p:txBody>
          <a:bodyPr>
            <a:spAutoFit/>
          </a:bodyPr>
          <a:lstStyle/>
          <a:p>
            <a:pPr algn="ctr"/>
            <a:r>
              <a:rPr lang="lv-LV" sz="3200" b="1"/>
              <a:t>Gruntsūdens modelēšana ar METUL</a:t>
            </a:r>
          </a:p>
        </p:txBody>
      </p:sp>
      <p:sp>
        <p:nvSpPr>
          <p:cNvPr id="46084" name="TextBox 7"/>
          <p:cNvSpPr txBox="1">
            <a:spLocks noChangeArrowheads="1"/>
          </p:cNvSpPr>
          <p:nvPr/>
        </p:nvSpPr>
        <p:spPr bwMode="auto">
          <a:xfrm>
            <a:off x="500063" y="1571625"/>
            <a:ext cx="7786687" cy="400050"/>
          </a:xfrm>
          <a:prstGeom prst="rect">
            <a:avLst/>
          </a:prstGeom>
          <a:noFill/>
          <a:ln w="9525">
            <a:noFill/>
            <a:miter lim="800000"/>
            <a:headEnd/>
            <a:tailEnd/>
          </a:ln>
        </p:spPr>
        <p:txBody>
          <a:bodyPr>
            <a:spAutoFit/>
          </a:bodyPr>
          <a:lstStyle/>
          <a:p>
            <a:r>
              <a:rPr lang="lv-LV" sz="2000"/>
              <a:t> </a:t>
            </a:r>
          </a:p>
        </p:txBody>
      </p:sp>
      <p:sp>
        <p:nvSpPr>
          <p:cNvPr id="58" name="Freeform 12"/>
          <p:cNvSpPr>
            <a:spLocks/>
          </p:cNvSpPr>
          <p:nvPr/>
        </p:nvSpPr>
        <p:spPr bwMode="auto">
          <a:xfrm>
            <a:off x="6219825" y="1765300"/>
            <a:ext cx="1646238" cy="3233738"/>
          </a:xfrm>
          <a:custGeom>
            <a:avLst/>
            <a:gdLst>
              <a:gd name="T0" fmla="*/ 2147483647 w 2581"/>
              <a:gd name="T1" fmla="*/ 0 h 5070"/>
              <a:gd name="T2" fmla="*/ 2147483647 w 2581"/>
              <a:gd name="T3" fmla="*/ 2147483647 h 5070"/>
              <a:gd name="T4" fmla="*/ 2147483647 w 2581"/>
              <a:gd name="T5" fmla="*/ 2147483647 h 5070"/>
              <a:gd name="T6" fmla="*/ 2147483647 w 2581"/>
              <a:gd name="T7" fmla="*/ 2147483647 h 5070"/>
              <a:gd name="T8" fmla="*/ 2147483647 w 2581"/>
              <a:gd name="T9" fmla="*/ 2147483647 h 5070"/>
              <a:gd name="T10" fmla="*/ 2147483647 w 2581"/>
              <a:gd name="T11" fmla="*/ 2147483647 h 5070"/>
              <a:gd name="T12" fmla="*/ 2147483647 w 2581"/>
              <a:gd name="T13" fmla="*/ 2147483647 h 5070"/>
              <a:gd name="T14" fmla="*/ 2147483647 w 2581"/>
              <a:gd name="T15" fmla="*/ 2147483647 h 5070"/>
              <a:gd name="T16" fmla="*/ 2147483647 w 2581"/>
              <a:gd name="T17" fmla="*/ 2147483647 h 5070"/>
              <a:gd name="T18" fmla="*/ 2147483647 w 2581"/>
              <a:gd name="T19" fmla="*/ 2147483647 h 5070"/>
              <a:gd name="T20" fmla="*/ 0 w 2581"/>
              <a:gd name="T21" fmla="*/ 2147483647 h 5070"/>
              <a:gd name="T22" fmla="*/ 0 w 2581"/>
              <a:gd name="T23" fmla="*/ 0 h 5070"/>
              <a:gd name="T24" fmla="*/ 2147483647 w 2581"/>
              <a:gd name="T25" fmla="*/ 0 h 507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81"/>
              <a:gd name="T40" fmla="*/ 0 h 5070"/>
              <a:gd name="T41" fmla="*/ 2581 w 2581"/>
              <a:gd name="T42" fmla="*/ 5070 h 507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81" h="5070">
                <a:moveTo>
                  <a:pt x="48" y="0"/>
                </a:moveTo>
                <a:lnTo>
                  <a:pt x="48" y="4853"/>
                </a:lnTo>
                <a:lnTo>
                  <a:pt x="24" y="4829"/>
                </a:lnTo>
                <a:lnTo>
                  <a:pt x="2557" y="4829"/>
                </a:lnTo>
                <a:cubicBezTo>
                  <a:pt x="2570" y="4829"/>
                  <a:pt x="2581" y="4840"/>
                  <a:pt x="2581" y="4853"/>
                </a:cubicBezTo>
                <a:lnTo>
                  <a:pt x="2581" y="5070"/>
                </a:lnTo>
                <a:lnTo>
                  <a:pt x="2533" y="5070"/>
                </a:lnTo>
                <a:lnTo>
                  <a:pt x="2533" y="4853"/>
                </a:lnTo>
                <a:lnTo>
                  <a:pt x="2557" y="4877"/>
                </a:lnTo>
                <a:lnTo>
                  <a:pt x="24" y="4877"/>
                </a:lnTo>
                <a:cubicBezTo>
                  <a:pt x="11" y="4877"/>
                  <a:pt x="0" y="4867"/>
                  <a:pt x="0" y="4853"/>
                </a:cubicBezTo>
                <a:lnTo>
                  <a:pt x="0" y="0"/>
                </a:lnTo>
                <a:lnTo>
                  <a:pt x="48" y="0"/>
                </a:lnTo>
                <a:close/>
              </a:path>
            </a:pathLst>
          </a:custGeom>
          <a:solidFill>
            <a:srgbClr val="94B2B5"/>
          </a:solidFill>
          <a:ln w="0">
            <a:solidFill>
              <a:srgbClr val="94B2B5"/>
            </a:solidFill>
            <a:round/>
            <a:headEnd/>
            <a:tailEnd/>
          </a:ln>
        </p:spPr>
        <p:txBody>
          <a:bodyPr/>
          <a:lstStyle/>
          <a:p>
            <a:endParaRPr lang="en-US"/>
          </a:p>
        </p:txBody>
      </p:sp>
      <p:sp>
        <p:nvSpPr>
          <p:cNvPr id="59" name="Freeform 13"/>
          <p:cNvSpPr>
            <a:spLocks/>
          </p:cNvSpPr>
          <p:nvPr/>
        </p:nvSpPr>
        <p:spPr bwMode="auto">
          <a:xfrm>
            <a:off x="6156325" y="1773238"/>
            <a:ext cx="84138" cy="3233737"/>
          </a:xfrm>
          <a:custGeom>
            <a:avLst/>
            <a:gdLst>
              <a:gd name="T0" fmla="*/ 2147483647 w 131"/>
              <a:gd name="T1" fmla="*/ 0 h 5070"/>
              <a:gd name="T2" fmla="*/ 2147483647 w 131"/>
              <a:gd name="T3" fmla="*/ 2147483647 h 5070"/>
              <a:gd name="T4" fmla="*/ 2147483647 w 131"/>
              <a:gd name="T5" fmla="*/ 2147483647 h 5070"/>
              <a:gd name="T6" fmla="*/ 2147483647 w 131"/>
              <a:gd name="T7" fmla="*/ 2147483647 h 5070"/>
              <a:gd name="T8" fmla="*/ 2147483647 w 131"/>
              <a:gd name="T9" fmla="*/ 2147483647 h 5070"/>
              <a:gd name="T10" fmla="*/ 2147483647 w 131"/>
              <a:gd name="T11" fmla="*/ 2147483647 h 5070"/>
              <a:gd name="T12" fmla="*/ 0 w 131"/>
              <a:gd name="T13" fmla="*/ 2147483647 h 5070"/>
              <a:gd name="T14" fmla="*/ 0 w 131"/>
              <a:gd name="T15" fmla="*/ 2147483647 h 5070"/>
              <a:gd name="T16" fmla="*/ 2147483647 w 131"/>
              <a:gd name="T17" fmla="*/ 2147483647 h 5070"/>
              <a:gd name="T18" fmla="*/ 2147483647 w 131"/>
              <a:gd name="T19" fmla="*/ 2147483647 h 5070"/>
              <a:gd name="T20" fmla="*/ 2147483647 w 131"/>
              <a:gd name="T21" fmla="*/ 2147483647 h 5070"/>
              <a:gd name="T22" fmla="*/ 2147483647 w 131"/>
              <a:gd name="T23" fmla="*/ 0 h 5070"/>
              <a:gd name="T24" fmla="*/ 2147483647 w 131"/>
              <a:gd name="T25" fmla="*/ 0 h 507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1"/>
              <a:gd name="T40" fmla="*/ 0 h 5070"/>
              <a:gd name="T41" fmla="*/ 131 w 131"/>
              <a:gd name="T42" fmla="*/ 5070 h 507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1" h="5070">
                <a:moveTo>
                  <a:pt x="131" y="0"/>
                </a:moveTo>
                <a:lnTo>
                  <a:pt x="131" y="4853"/>
                </a:lnTo>
                <a:cubicBezTo>
                  <a:pt x="131" y="4867"/>
                  <a:pt x="120" y="4877"/>
                  <a:pt x="107" y="4877"/>
                </a:cubicBezTo>
                <a:lnTo>
                  <a:pt x="24" y="4877"/>
                </a:lnTo>
                <a:lnTo>
                  <a:pt x="48" y="4853"/>
                </a:lnTo>
                <a:lnTo>
                  <a:pt x="48" y="5070"/>
                </a:lnTo>
                <a:lnTo>
                  <a:pt x="0" y="5070"/>
                </a:lnTo>
                <a:lnTo>
                  <a:pt x="0" y="4853"/>
                </a:lnTo>
                <a:cubicBezTo>
                  <a:pt x="0" y="4840"/>
                  <a:pt x="11" y="4829"/>
                  <a:pt x="24" y="4829"/>
                </a:cubicBezTo>
                <a:lnTo>
                  <a:pt x="107" y="4829"/>
                </a:lnTo>
                <a:lnTo>
                  <a:pt x="83" y="4853"/>
                </a:lnTo>
                <a:lnTo>
                  <a:pt x="83" y="0"/>
                </a:lnTo>
                <a:lnTo>
                  <a:pt x="131" y="0"/>
                </a:lnTo>
                <a:close/>
              </a:path>
            </a:pathLst>
          </a:custGeom>
          <a:solidFill>
            <a:srgbClr val="94B2B5"/>
          </a:solidFill>
          <a:ln w="0">
            <a:solidFill>
              <a:srgbClr val="94B2B5"/>
            </a:solidFill>
            <a:round/>
            <a:headEnd/>
            <a:tailEnd/>
          </a:ln>
        </p:spPr>
        <p:txBody>
          <a:bodyPr/>
          <a:lstStyle/>
          <a:p>
            <a:endParaRPr lang="en-US"/>
          </a:p>
        </p:txBody>
      </p:sp>
      <p:sp>
        <p:nvSpPr>
          <p:cNvPr id="60" name="Rectangle 14"/>
          <p:cNvSpPr>
            <a:spLocks noChangeArrowheads="1"/>
          </p:cNvSpPr>
          <p:nvPr/>
        </p:nvSpPr>
        <p:spPr bwMode="auto">
          <a:xfrm>
            <a:off x="6218238" y="1765300"/>
            <a:ext cx="30162" cy="434975"/>
          </a:xfrm>
          <a:prstGeom prst="rect">
            <a:avLst/>
          </a:prstGeom>
          <a:solidFill>
            <a:srgbClr val="94B2B5"/>
          </a:solidFill>
          <a:ln w="0">
            <a:solidFill>
              <a:srgbClr val="94B2B5"/>
            </a:solidFill>
            <a:round/>
            <a:headEnd/>
            <a:tailEnd/>
          </a:ln>
        </p:spPr>
        <p:txBody>
          <a:bodyPr/>
          <a:lstStyle/>
          <a:p>
            <a:endParaRPr lang="en-US"/>
          </a:p>
        </p:txBody>
      </p:sp>
      <p:sp>
        <p:nvSpPr>
          <p:cNvPr id="61" name="Freeform 15"/>
          <p:cNvSpPr>
            <a:spLocks/>
          </p:cNvSpPr>
          <p:nvPr/>
        </p:nvSpPr>
        <p:spPr bwMode="auto">
          <a:xfrm>
            <a:off x="4500563" y="1779588"/>
            <a:ext cx="1751012" cy="3233737"/>
          </a:xfrm>
          <a:custGeom>
            <a:avLst/>
            <a:gdLst>
              <a:gd name="T0" fmla="*/ 2147483647 w 2746"/>
              <a:gd name="T1" fmla="*/ 0 h 5070"/>
              <a:gd name="T2" fmla="*/ 2147483647 w 2746"/>
              <a:gd name="T3" fmla="*/ 2147483647 h 5070"/>
              <a:gd name="T4" fmla="*/ 2147483647 w 2746"/>
              <a:gd name="T5" fmla="*/ 2147483647 h 5070"/>
              <a:gd name="T6" fmla="*/ 2147483647 w 2746"/>
              <a:gd name="T7" fmla="*/ 2147483647 h 5070"/>
              <a:gd name="T8" fmla="*/ 2147483647 w 2746"/>
              <a:gd name="T9" fmla="*/ 2147483647 h 5070"/>
              <a:gd name="T10" fmla="*/ 2147483647 w 2746"/>
              <a:gd name="T11" fmla="*/ 2147483647 h 5070"/>
              <a:gd name="T12" fmla="*/ 0 w 2746"/>
              <a:gd name="T13" fmla="*/ 2147483647 h 5070"/>
              <a:gd name="T14" fmla="*/ 0 w 2746"/>
              <a:gd name="T15" fmla="*/ 2147483647 h 5070"/>
              <a:gd name="T16" fmla="*/ 2147483647 w 2746"/>
              <a:gd name="T17" fmla="*/ 2147483647 h 5070"/>
              <a:gd name="T18" fmla="*/ 2147483647 w 2746"/>
              <a:gd name="T19" fmla="*/ 2147483647 h 5070"/>
              <a:gd name="T20" fmla="*/ 2147483647 w 2746"/>
              <a:gd name="T21" fmla="*/ 2147483647 h 5070"/>
              <a:gd name="T22" fmla="*/ 2147483647 w 2746"/>
              <a:gd name="T23" fmla="*/ 0 h 5070"/>
              <a:gd name="T24" fmla="*/ 2147483647 w 2746"/>
              <a:gd name="T25" fmla="*/ 0 h 507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46"/>
              <a:gd name="T40" fmla="*/ 0 h 5070"/>
              <a:gd name="T41" fmla="*/ 2746 w 2746"/>
              <a:gd name="T42" fmla="*/ 5070 h 507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46" h="5070">
                <a:moveTo>
                  <a:pt x="2746" y="0"/>
                </a:moveTo>
                <a:lnTo>
                  <a:pt x="2746" y="4853"/>
                </a:lnTo>
                <a:cubicBezTo>
                  <a:pt x="2746" y="4867"/>
                  <a:pt x="2735" y="4877"/>
                  <a:pt x="2722" y="4877"/>
                </a:cubicBezTo>
                <a:lnTo>
                  <a:pt x="24" y="4877"/>
                </a:lnTo>
                <a:lnTo>
                  <a:pt x="48" y="4853"/>
                </a:lnTo>
                <a:lnTo>
                  <a:pt x="48" y="5070"/>
                </a:lnTo>
                <a:lnTo>
                  <a:pt x="0" y="5070"/>
                </a:lnTo>
                <a:lnTo>
                  <a:pt x="0" y="4853"/>
                </a:lnTo>
                <a:cubicBezTo>
                  <a:pt x="0" y="4840"/>
                  <a:pt x="11" y="4829"/>
                  <a:pt x="24" y="4829"/>
                </a:cubicBezTo>
                <a:lnTo>
                  <a:pt x="2722" y="4829"/>
                </a:lnTo>
                <a:lnTo>
                  <a:pt x="2698" y="4853"/>
                </a:lnTo>
                <a:lnTo>
                  <a:pt x="2698" y="0"/>
                </a:lnTo>
                <a:lnTo>
                  <a:pt x="2746" y="0"/>
                </a:lnTo>
                <a:close/>
              </a:path>
            </a:pathLst>
          </a:custGeom>
          <a:solidFill>
            <a:srgbClr val="94B2B5"/>
          </a:solidFill>
          <a:ln w="0">
            <a:solidFill>
              <a:srgbClr val="94B2B5"/>
            </a:solidFill>
            <a:round/>
            <a:headEnd/>
            <a:tailEnd/>
          </a:ln>
        </p:spPr>
        <p:txBody>
          <a:bodyPr/>
          <a:lstStyle/>
          <a:p>
            <a:endParaRPr lang="en-US"/>
          </a:p>
        </p:txBody>
      </p:sp>
      <p:sp>
        <p:nvSpPr>
          <p:cNvPr id="62" name="Freeform 16"/>
          <p:cNvSpPr>
            <a:spLocks/>
          </p:cNvSpPr>
          <p:nvPr/>
        </p:nvSpPr>
        <p:spPr bwMode="auto">
          <a:xfrm>
            <a:off x="3127375" y="3101975"/>
            <a:ext cx="1857375" cy="434975"/>
          </a:xfrm>
          <a:custGeom>
            <a:avLst/>
            <a:gdLst>
              <a:gd name="T0" fmla="*/ 2147483647 w 2911"/>
              <a:gd name="T1" fmla="*/ 0 h 682"/>
              <a:gd name="T2" fmla="*/ 2147483647 w 2911"/>
              <a:gd name="T3" fmla="*/ 2147483647 h 682"/>
              <a:gd name="T4" fmla="*/ 2147483647 w 2911"/>
              <a:gd name="T5" fmla="*/ 2147483647 h 682"/>
              <a:gd name="T6" fmla="*/ 2147483647 w 2911"/>
              <a:gd name="T7" fmla="*/ 2147483647 h 682"/>
              <a:gd name="T8" fmla="*/ 2147483647 w 2911"/>
              <a:gd name="T9" fmla="*/ 2147483647 h 682"/>
              <a:gd name="T10" fmla="*/ 2147483647 w 2911"/>
              <a:gd name="T11" fmla="*/ 2147483647 h 682"/>
              <a:gd name="T12" fmla="*/ 2147483647 w 2911"/>
              <a:gd name="T13" fmla="*/ 2147483647 h 682"/>
              <a:gd name="T14" fmla="*/ 2147483647 w 2911"/>
              <a:gd name="T15" fmla="*/ 2147483647 h 682"/>
              <a:gd name="T16" fmla="*/ 2147483647 w 2911"/>
              <a:gd name="T17" fmla="*/ 2147483647 h 682"/>
              <a:gd name="T18" fmla="*/ 2147483647 w 2911"/>
              <a:gd name="T19" fmla="*/ 2147483647 h 682"/>
              <a:gd name="T20" fmla="*/ 0 w 2911"/>
              <a:gd name="T21" fmla="*/ 2147483647 h 682"/>
              <a:gd name="T22" fmla="*/ 0 w 2911"/>
              <a:gd name="T23" fmla="*/ 0 h 682"/>
              <a:gd name="T24" fmla="*/ 2147483647 w 2911"/>
              <a:gd name="T25" fmla="*/ 0 h 68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11"/>
              <a:gd name="T40" fmla="*/ 0 h 682"/>
              <a:gd name="T41" fmla="*/ 2911 w 2911"/>
              <a:gd name="T42" fmla="*/ 682 h 68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11" h="682">
                <a:moveTo>
                  <a:pt x="48" y="0"/>
                </a:moveTo>
                <a:lnTo>
                  <a:pt x="48" y="465"/>
                </a:lnTo>
                <a:lnTo>
                  <a:pt x="24" y="441"/>
                </a:lnTo>
                <a:lnTo>
                  <a:pt x="2887" y="441"/>
                </a:lnTo>
                <a:cubicBezTo>
                  <a:pt x="2900" y="441"/>
                  <a:pt x="2911" y="451"/>
                  <a:pt x="2911" y="465"/>
                </a:cubicBezTo>
                <a:lnTo>
                  <a:pt x="2911" y="682"/>
                </a:lnTo>
                <a:lnTo>
                  <a:pt x="2863" y="682"/>
                </a:lnTo>
                <a:lnTo>
                  <a:pt x="2863" y="465"/>
                </a:lnTo>
                <a:lnTo>
                  <a:pt x="2887" y="489"/>
                </a:lnTo>
                <a:lnTo>
                  <a:pt x="24" y="489"/>
                </a:lnTo>
                <a:cubicBezTo>
                  <a:pt x="11" y="489"/>
                  <a:pt x="0" y="478"/>
                  <a:pt x="0" y="465"/>
                </a:cubicBezTo>
                <a:lnTo>
                  <a:pt x="0" y="0"/>
                </a:lnTo>
                <a:lnTo>
                  <a:pt x="48" y="0"/>
                </a:lnTo>
                <a:close/>
              </a:path>
            </a:pathLst>
          </a:custGeom>
          <a:solidFill>
            <a:srgbClr val="A9CBCE"/>
          </a:solidFill>
          <a:ln w="0">
            <a:solidFill>
              <a:srgbClr val="A9CBCE"/>
            </a:solidFill>
            <a:round/>
            <a:headEnd/>
            <a:tailEnd/>
          </a:ln>
        </p:spPr>
        <p:txBody>
          <a:bodyPr/>
          <a:lstStyle/>
          <a:p>
            <a:endParaRPr lang="en-US"/>
          </a:p>
        </p:txBody>
      </p:sp>
      <p:sp>
        <p:nvSpPr>
          <p:cNvPr id="63" name="Rectangle 17"/>
          <p:cNvSpPr>
            <a:spLocks noChangeArrowheads="1"/>
          </p:cNvSpPr>
          <p:nvPr/>
        </p:nvSpPr>
        <p:spPr bwMode="auto">
          <a:xfrm>
            <a:off x="3125788" y="3101975"/>
            <a:ext cx="30162" cy="434975"/>
          </a:xfrm>
          <a:prstGeom prst="rect">
            <a:avLst/>
          </a:prstGeom>
          <a:solidFill>
            <a:srgbClr val="A9CBCE"/>
          </a:solidFill>
          <a:ln w="0">
            <a:solidFill>
              <a:srgbClr val="A9CBCE"/>
            </a:solidFill>
            <a:round/>
            <a:headEnd/>
            <a:tailEnd/>
          </a:ln>
        </p:spPr>
        <p:txBody>
          <a:bodyPr/>
          <a:lstStyle/>
          <a:p>
            <a:endParaRPr lang="en-US"/>
          </a:p>
        </p:txBody>
      </p:sp>
      <p:sp>
        <p:nvSpPr>
          <p:cNvPr id="64" name="Freeform 18"/>
          <p:cNvSpPr>
            <a:spLocks/>
          </p:cNvSpPr>
          <p:nvPr/>
        </p:nvSpPr>
        <p:spPr bwMode="auto">
          <a:xfrm>
            <a:off x="1301750" y="3101975"/>
            <a:ext cx="1855788" cy="434975"/>
          </a:xfrm>
          <a:custGeom>
            <a:avLst/>
            <a:gdLst>
              <a:gd name="T0" fmla="*/ 2147483647 w 2911"/>
              <a:gd name="T1" fmla="*/ 0 h 682"/>
              <a:gd name="T2" fmla="*/ 2147483647 w 2911"/>
              <a:gd name="T3" fmla="*/ 2147483647 h 682"/>
              <a:gd name="T4" fmla="*/ 2147483647 w 2911"/>
              <a:gd name="T5" fmla="*/ 2147483647 h 682"/>
              <a:gd name="T6" fmla="*/ 2147483647 w 2911"/>
              <a:gd name="T7" fmla="*/ 2147483647 h 682"/>
              <a:gd name="T8" fmla="*/ 2147483647 w 2911"/>
              <a:gd name="T9" fmla="*/ 2147483647 h 682"/>
              <a:gd name="T10" fmla="*/ 2147483647 w 2911"/>
              <a:gd name="T11" fmla="*/ 2147483647 h 682"/>
              <a:gd name="T12" fmla="*/ 0 w 2911"/>
              <a:gd name="T13" fmla="*/ 2147483647 h 682"/>
              <a:gd name="T14" fmla="*/ 0 w 2911"/>
              <a:gd name="T15" fmla="*/ 2147483647 h 682"/>
              <a:gd name="T16" fmla="*/ 2147483647 w 2911"/>
              <a:gd name="T17" fmla="*/ 2147483647 h 682"/>
              <a:gd name="T18" fmla="*/ 2147483647 w 2911"/>
              <a:gd name="T19" fmla="*/ 2147483647 h 682"/>
              <a:gd name="T20" fmla="*/ 2147483647 w 2911"/>
              <a:gd name="T21" fmla="*/ 2147483647 h 682"/>
              <a:gd name="T22" fmla="*/ 2147483647 w 2911"/>
              <a:gd name="T23" fmla="*/ 0 h 682"/>
              <a:gd name="T24" fmla="*/ 2147483647 w 2911"/>
              <a:gd name="T25" fmla="*/ 0 h 68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11"/>
              <a:gd name="T40" fmla="*/ 0 h 682"/>
              <a:gd name="T41" fmla="*/ 2911 w 2911"/>
              <a:gd name="T42" fmla="*/ 682 h 68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11" h="682">
                <a:moveTo>
                  <a:pt x="2911" y="0"/>
                </a:moveTo>
                <a:lnTo>
                  <a:pt x="2911" y="465"/>
                </a:lnTo>
                <a:cubicBezTo>
                  <a:pt x="2911" y="478"/>
                  <a:pt x="2900" y="489"/>
                  <a:pt x="2887" y="489"/>
                </a:cubicBezTo>
                <a:lnTo>
                  <a:pt x="24" y="489"/>
                </a:lnTo>
                <a:lnTo>
                  <a:pt x="48" y="465"/>
                </a:lnTo>
                <a:lnTo>
                  <a:pt x="48" y="682"/>
                </a:lnTo>
                <a:lnTo>
                  <a:pt x="0" y="682"/>
                </a:lnTo>
                <a:lnTo>
                  <a:pt x="0" y="465"/>
                </a:lnTo>
                <a:cubicBezTo>
                  <a:pt x="0" y="451"/>
                  <a:pt x="11" y="441"/>
                  <a:pt x="24" y="441"/>
                </a:cubicBezTo>
                <a:lnTo>
                  <a:pt x="2887" y="441"/>
                </a:lnTo>
                <a:lnTo>
                  <a:pt x="2863" y="465"/>
                </a:lnTo>
                <a:lnTo>
                  <a:pt x="2863" y="0"/>
                </a:lnTo>
                <a:lnTo>
                  <a:pt x="2911" y="0"/>
                </a:lnTo>
                <a:close/>
              </a:path>
            </a:pathLst>
          </a:custGeom>
          <a:solidFill>
            <a:srgbClr val="A9CBCE"/>
          </a:solidFill>
          <a:ln w="0">
            <a:solidFill>
              <a:srgbClr val="A9CBCE"/>
            </a:solidFill>
            <a:round/>
            <a:headEnd/>
            <a:tailEnd/>
          </a:ln>
        </p:spPr>
        <p:txBody>
          <a:bodyPr/>
          <a:lstStyle/>
          <a:p>
            <a:endParaRPr lang="en-US"/>
          </a:p>
        </p:txBody>
      </p:sp>
      <p:sp>
        <p:nvSpPr>
          <p:cNvPr id="65" name="Freeform 19"/>
          <p:cNvSpPr>
            <a:spLocks/>
          </p:cNvSpPr>
          <p:nvPr/>
        </p:nvSpPr>
        <p:spPr bwMode="auto">
          <a:xfrm>
            <a:off x="3101975" y="1844675"/>
            <a:ext cx="3125788" cy="388938"/>
          </a:xfrm>
          <a:custGeom>
            <a:avLst/>
            <a:gdLst>
              <a:gd name="T0" fmla="*/ 2147483647 w 4900"/>
              <a:gd name="T1" fmla="*/ 0 h 610"/>
              <a:gd name="T2" fmla="*/ 2147483647 w 4900"/>
              <a:gd name="T3" fmla="*/ 2147483647 h 610"/>
              <a:gd name="T4" fmla="*/ 2147483647 w 4900"/>
              <a:gd name="T5" fmla="*/ 2147483647 h 610"/>
              <a:gd name="T6" fmla="*/ 2147483647 w 4900"/>
              <a:gd name="T7" fmla="*/ 2147483647 h 610"/>
              <a:gd name="T8" fmla="*/ 2147483647 w 4900"/>
              <a:gd name="T9" fmla="*/ 2147483647 h 610"/>
              <a:gd name="T10" fmla="*/ 2147483647 w 4900"/>
              <a:gd name="T11" fmla="*/ 2147483647 h 610"/>
              <a:gd name="T12" fmla="*/ 0 w 4900"/>
              <a:gd name="T13" fmla="*/ 2147483647 h 610"/>
              <a:gd name="T14" fmla="*/ 0 w 4900"/>
              <a:gd name="T15" fmla="*/ 2147483647 h 610"/>
              <a:gd name="T16" fmla="*/ 2147483647 w 4900"/>
              <a:gd name="T17" fmla="*/ 2147483647 h 610"/>
              <a:gd name="T18" fmla="*/ 2147483647 w 4900"/>
              <a:gd name="T19" fmla="*/ 2147483647 h 610"/>
              <a:gd name="T20" fmla="*/ 2147483647 w 4900"/>
              <a:gd name="T21" fmla="*/ 2147483647 h 610"/>
              <a:gd name="T22" fmla="*/ 2147483647 w 4900"/>
              <a:gd name="T23" fmla="*/ 0 h 610"/>
              <a:gd name="T24" fmla="*/ 2147483647 w 4900"/>
              <a:gd name="T25" fmla="*/ 0 h 6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900"/>
              <a:gd name="T40" fmla="*/ 0 h 610"/>
              <a:gd name="T41" fmla="*/ 4900 w 4900"/>
              <a:gd name="T42" fmla="*/ 610 h 6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900" h="610">
                <a:moveTo>
                  <a:pt x="4900" y="0"/>
                </a:moveTo>
                <a:lnTo>
                  <a:pt x="4900" y="393"/>
                </a:lnTo>
                <a:cubicBezTo>
                  <a:pt x="4900" y="406"/>
                  <a:pt x="4889" y="417"/>
                  <a:pt x="4876" y="417"/>
                </a:cubicBezTo>
                <a:lnTo>
                  <a:pt x="24" y="417"/>
                </a:lnTo>
                <a:lnTo>
                  <a:pt x="48" y="393"/>
                </a:lnTo>
                <a:lnTo>
                  <a:pt x="48" y="610"/>
                </a:lnTo>
                <a:lnTo>
                  <a:pt x="0" y="610"/>
                </a:lnTo>
                <a:lnTo>
                  <a:pt x="0" y="393"/>
                </a:lnTo>
                <a:cubicBezTo>
                  <a:pt x="0" y="379"/>
                  <a:pt x="11" y="369"/>
                  <a:pt x="24" y="369"/>
                </a:cubicBezTo>
                <a:lnTo>
                  <a:pt x="4876" y="369"/>
                </a:lnTo>
                <a:lnTo>
                  <a:pt x="4852" y="393"/>
                </a:lnTo>
                <a:lnTo>
                  <a:pt x="4852" y="0"/>
                </a:lnTo>
                <a:lnTo>
                  <a:pt x="4900" y="0"/>
                </a:lnTo>
                <a:close/>
              </a:path>
            </a:pathLst>
          </a:custGeom>
          <a:solidFill>
            <a:srgbClr val="94B2B5"/>
          </a:solidFill>
          <a:ln w="0">
            <a:solidFill>
              <a:srgbClr val="94B2B5"/>
            </a:solidFill>
            <a:round/>
            <a:headEnd/>
            <a:tailEnd/>
          </a:ln>
        </p:spPr>
        <p:txBody>
          <a:bodyPr/>
          <a:lstStyle/>
          <a:p>
            <a:endParaRPr lang="en-US"/>
          </a:p>
        </p:txBody>
      </p:sp>
      <p:sp>
        <p:nvSpPr>
          <p:cNvPr id="46093" name="Rectangle 21"/>
          <p:cNvSpPr>
            <a:spLocks noChangeArrowheads="1"/>
          </p:cNvSpPr>
          <p:nvPr/>
        </p:nvSpPr>
        <p:spPr bwMode="auto">
          <a:xfrm>
            <a:off x="5654675" y="979488"/>
            <a:ext cx="1509713" cy="958850"/>
          </a:xfrm>
          <a:prstGeom prst="rect">
            <a:avLst/>
          </a:prstGeom>
          <a:solidFill>
            <a:srgbClr val="FFFFFF"/>
          </a:solidFill>
          <a:ln w="9525">
            <a:noFill/>
            <a:miter lim="800000"/>
            <a:headEnd/>
            <a:tailEnd/>
          </a:ln>
        </p:spPr>
        <p:txBody>
          <a:bodyPr/>
          <a:lstStyle/>
          <a:p>
            <a:endParaRPr lang="en-US"/>
          </a:p>
        </p:txBody>
      </p:sp>
      <p:sp>
        <p:nvSpPr>
          <p:cNvPr id="69" name="Freeform 24"/>
          <p:cNvSpPr>
            <a:spLocks noEditPoints="1"/>
          </p:cNvSpPr>
          <p:nvPr/>
        </p:nvSpPr>
        <p:spPr bwMode="auto">
          <a:xfrm>
            <a:off x="5219700" y="1125538"/>
            <a:ext cx="1944688" cy="819150"/>
          </a:xfrm>
          <a:custGeom>
            <a:avLst/>
            <a:gdLst>
              <a:gd name="T0" fmla="*/ 2147483647 w 2400"/>
              <a:gd name="T1" fmla="*/ 2147483647 h 1536"/>
              <a:gd name="T2" fmla="*/ 2147483647 w 2400"/>
              <a:gd name="T3" fmla="*/ 2147483647 h 1536"/>
              <a:gd name="T4" fmla="*/ 2147483647 w 2400"/>
              <a:gd name="T5" fmla="*/ 2147483647 h 1536"/>
              <a:gd name="T6" fmla="*/ 2147483647 w 2400"/>
              <a:gd name="T7" fmla="*/ 2147483647 h 1536"/>
              <a:gd name="T8" fmla="*/ 2147483647 w 2400"/>
              <a:gd name="T9" fmla="*/ 2147483647 h 1536"/>
              <a:gd name="T10" fmla="*/ 2147483647 w 2400"/>
              <a:gd name="T11" fmla="*/ 2147483647 h 1536"/>
              <a:gd name="T12" fmla="*/ 2147483647 w 2400"/>
              <a:gd name="T13" fmla="*/ 2147483647 h 1536"/>
              <a:gd name="T14" fmla="*/ 2147483647 w 2400"/>
              <a:gd name="T15" fmla="*/ 2147483647 h 1536"/>
              <a:gd name="T16" fmla="*/ 2147483647 w 2400"/>
              <a:gd name="T17" fmla="*/ 2147483647 h 1536"/>
              <a:gd name="T18" fmla="*/ 2147483647 w 2400"/>
              <a:gd name="T19" fmla="*/ 2147483647 h 1536"/>
              <a:gd name="T20" fmla="*/ 2147483647 w 2400"/>
              <a:gd name="T21" fmla="*/ 2147483647 h 1536"/>
              <a:gd name="T22" fmla="*/ 2147483647 w 2400"/>
              <a:gd name="T23" fmla="*/ 2147483647 h 1536"/>
              <a:gd name="T24" fmla="*/ 2147483647 w 2400"/>
              <a:gd name="T25" fmla="*/ 2147483647 h 1536"/>
              <a:gd name="T26" fmla="*/ 2147483647 w 2400"/>
              <a:gd name="T27" fmla="*/ 2147483647 h 1536"/>
              <a:gd name="T28" fmla="*/ 2147483647 w 2400"/>
              <a:gd name="T29" fmla="*/ 2147483647 h 1536"/>
              <a:gd name="T30" fmla="*/ 2147483647 w 2400"/>
              <a:gd name="T31" fmla="*/ 2147483647 h 1536"/>
              <a:gd name="T32" fmla="*/ 2147483647 w 2400"/>
              <a:gd name="T33" fmla="*/ 2147483647 h 1536"/>
              <a:gd name="T34" fmla="*/ 2147483647 w 2400"/>
              <a:gd name="T35" fmla="*/ 2147483647 h 1536"/>
              <a:gd name="T36" fmla="*/ 2147483647 w 2400"/>
              <a:gd name="T37" fmla="*/ 2147483647 h 1536"/>
              <a:gd name="T38" fmla="*/ 2147483647 w 2400"/>
              <a:gd name="T39" fmla="*/ 2147483647 h 1536"/>
              <a:gd name="T40" fmla="*/ 2147483647 w 2400"/>
              <a:gd name="T41" fmla="*/ 2147483647 h 1536"/>
              <a:gd name="T42" fmla="*/ 2147483647 w 2400"/>
              <a:gd name="T43" fmla="*/ 2147483647 h 1536"/>
              <a:gd name="T44" fmla="*/ 2147483647 w 2400"/>
              <a:gd name="T45" fmla="*/ 2147483647 h 1536"/>
              <a:gd name="T46" fmla="*/ 2147483647 w 2400"/>
              <a:gd name="T47" fmla="*/ 2147483647 h 1536"/>
              <a:gd name="T48" fmla="*/ 2147483647 w 2400"/>
              <a:gd name="T49" fmla="*/ 2147483647 h 1536"/>
              <a:gd name="T50" fmla="*/ 2147483647 w 2400"/>
              <a:gd name="T51" fmla="*/ 2147483647 h 1536"/>
              <a:gd name="T52" fmla="*/ 2147483647 w 2400"/>
              <a:gd name="T53" fmla="*/ 2147483647 h 1536"/>
              <a:gd name="T54" fmla="*/ 2147483647 w 2400"/>
              <a:gd name="T55" fmla="*/ 2147483647 h 1536"/>
              <a:gd name="T56" fmla="*/ 2147483647 w 2400"/>
              <a:gd name="T57" fmla="*/ 2147483647 h 1536"/>
              <a:gd name="T58" fmla="*/ 2147483647 w 2400"/>
              <a:gd name="T59" fmla="*/ 2147483647 h 1536"/>
              <a:gd name="T60" fmla="*/ 2147483647 w 2400"/>
              <a:gd name="T61" fmla="*/ 2147483647 h 1536"/>
              <a:gd name="T62" fmla="*/ 2147483647 w 2400"/>
              <a:gd name="T63" fmla="*/ 2147483647 h 1536"/>
              <a:gd name="T64" fmla="*/ 2147483647 w 2400"/>
              <a:gd name="T65" fmla="*/ 2147483647 h 1536"/>
              <a:gd name="T66" fmla="*/ 2147483647 w 2400"/>
              <a:gd name="T67" fmla="*/ 2147483647 h 1536"/>
              <a:gd name="T68" fmla="*/ 2147483647 w 2400"/>
              <a:gd name="T69" fmla="*/ 2147483647 h 1536"/>
              <a:gd name="T70" fmla="*/ 2147483647 w 2400"/>
              <a:gd name="T71" fmla="*/ 2147483647 h 1536"/>
              <a:gd name="T72" fmla="*/ 2147483647 w 2400"/>
              <a:gd name="T73" fmla="*/ 2147483647 h 1536"/>
              <a:gd name="T74" fmla="*/ 2147483647 w 2400"/>
              <a:gd name="T75" fmla="*/ 2147483647 h 1536"/>
              <a:gd name="T76" fmla="*/ 2147483647 w 2400"/>
              <a:gd name="T77" fmla="*/ 2147483647 h 1536"/>
              <a:gd name="T78" fmla="*/ 2147483647 w 2400"/>
              <a:gd name="T79" fmla="*/ 2147483647 h 1536"/>
              <a:gd name="T80" fmla="*/ 2147483647 w 2400"/>
              <a:gd name="T81" fmla="*/ 2147483647 h 1536"/>
              <a:gd name="T82" fmla="*/ 2147483647 w 2400"/>
              <a:gd name="T83" fmla="*/ 2147483647 h 1536"/>
              <a:gd name="T84" fmla="*/ 2147483647 w 2400"/>
              <a:gd name="T85" fmla="*/ 2147483647 h 1536"/>
              <a:gd name="T86" fmla="*/ 2147483647 w 2400"/>
              <a:gd name="T87" fmla="*/ 2147483647 h 1536"/>
              <a:gd name="T88" fmla="*/ 2147483647 w 2400"/>
              <a:gd name="T89" fmla="*/ 2147483647 h 1536"/>
              <a:gd name="T90" fmla="*/ 2147483647 w 2400"/>
              <a:gd name="T91" fmla="*/ 2147483647 h 1536"/>
              <a:gd name="T92" fmla="*/ 2147483647 w 2400"/>
              <a:gd name="T93" fmla="*/ 2147483647 h 1536"/>
              <a:gd name="T94" fmla="*/ 2147483647 w 2400"/>
              <a:gd name="T95" fmla="*/ 2147483647 h 1536"/>
              <a:gd name="T96" fmla="*/ 2147483647 w 2400"/>
              <a:gd name="T97" fmla="*/ 2147483647 h 1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400"/>
              <a:gd name="T148" fmla="*/ 0 h 1536"/>
              <a:gd name="T149" fmla="*/ 2400 w 2400"/>
              <a:gd name="T150" fmla="*/ 1536 h 1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400" h="1536">
                <a:moveTo>
                  <a:pt x="0" y="173"/>
                </a:moveTo>
                <a:lnTo>
                  <a:pt x="4" y="141"/>
                </a:lnTo>
                <a:cubicBezTo>
                  <a:pt x="4" y="139"/>
                  <a:pt x="4" y="138"/>
                  <a:pt x="5" y="136"/>
                </a:cubicBezTo>
                <a:lnTo>
                  <a:pt x="14" y="108"/>
                </a:lnTo>
                <a:cubicBezTo>
                  <a:pt x="14" y="106"/>
                  <a:pt x="15" y="104"/>
                  <a:pt x="17" y="102"/>
                </a:cubicBezTo>
                <a:lnTo>
                  <a:pt x="49" y="55"/>
                </a:lnTo>
                <a:cubicBezTo>
                  <a:pt x="50" y="52"/>
                  <a:pt x="52" y="50"/>
                  <a:pt x="55" y="49"/>
                </a:cubicBezTo>
                <a:lnTo>
                  <a:pt x="102" y="17"/>
                </a:lnTo>
                <a:cubicBezTo>
                  <a:pt x="104" y="15"/>
                  <a:pt x="106" y="14"/>
                  <a:pt x="108" y="14"/>
                </a:cubicBezTo>
                <a:lnTo>
                  <a:pt x="136" y="5"/>
                </a:lnTo>
                <a:cubicBezTo>
                  <a:pt x="138" y="4"/>
                  <a:pt x="139" y="4"/>
                  <a:pt x="141" y="4"/>
                </a:cubicBezTo>
                <a:lnTo>
                  <a:pt x="171" y="1"/>
                </a:lnTo>
                <a:lnTo>
                  <a:pt x="2228" y="0"/>
                </a:lnTo>
                <a:lnTo>
                  <a:pt x="2261" y="4"/>
                </a:lnTo>
                <a:cubicBezTo>
                  <a:pt x="2263" y="4"/>
                  <a:pt x="2264" y="4"/>
                  <a:pt x="2266" y="5"/>
                </a:cubicBezTo>
                <a:lnTo>
                  <a:pt x="2294" y="14"/>
                </a:lnTo>
                <a:cubicBezTo>
                  <a:pt x="2296" y="14"/>
                  <a:pt x="2298" y="15"/>
                  <a:pt x="2300" y="17"/>
                </a:cubicBezTo>
                <a:lnTo>
                  <a:pt x="2347" y="49"/>
                </a:lnTo>
                <a:cubicBezTo>
                  <a:pt x="2350" y="50"/>
                  <a:pt x="2352" y="53"/>
                  <a:pt x="2353" y="55"/>
                </a:cubicBezTo>
                <a:lnTo>
                  <a:pt x="2384" y="102"/>
                </a:lnTo>
                <a:cubicBezTo>
                  <a:pt x="2386" y="104"/>
                  <a:pt x="2387" y="106"/>
                  <a:pt x="2387" y="108"/>
                </a:cubicBezTo>
                <a:lnTo>
                  <a:pt x="2396" y="136"/>
                </a:lnTo>
                <a:cubicBezTo>
                  <a:pt x="2397" y="138"/>
                  <a:pt x="2397" y="139"/>
                  <a:pt x="2397" y="141"/>
                </a:cubicBezTo>
                <a:lnTo>
                  <a:pt x="2400" y="171"/>
                </a:lnTo>
                <a:lnTo>
                  <a:pt x="2400" y="1364"/>
                </a:lnTo>
                <a:lnTo>
                  <a:pt x="2397" y="1397"/>
                </a:lnTo>
                <a:cubicBezTo>
                  <a:pt x="2397" y="1399"/>
                  <a:pt x="2397" y="1400"/>
                  <a:pt x="2396" y="1402"/>
                </a:cubicBezTo>
                <a:lnTo>
                  <a:pt x="2387" y="1430"/>
                </a:lnTo>
                <a:cubicBezTo>
                  <a:pt x="2387" y="1432"/>
                  <a:pt x="2386" y="1434"/>
                  <a:pt x="2384" y="1436"/>
                </a:cubicBezTo>
                <a:lnTo>
                  <a:pt x="2353" y="1483"/>
                </a:lnTo>
                <a:cubicBezTo>
                  <a:pt x="2352" y="1485"/>
                  <a:pt x="2349" y="1488"/>
                  <a:pt x="2347" y="1490"/>
                </a:cubicBezTo>
                <a:lnTo>
                  <a:pt x="2300" y="1521"/>
                </a:lnTo>
                <a:cubicBezTo>
                  <a:pt x="2298" y="1522"/>
                  <a:pt x="2296" y="1523"/>
                  <a:pt x="2294" y="1523"/>
                </a:cubicBezTo>
                <a:lnTo>
                  <a:pt x="2266" y="1532"/>
                </a:lnTo>
                <a:cubicBezTo>
                  <a:pt x="2264" y="1533"/>
                  <a:pt x="2263" y="1533"/>
                  <a:pt x="2261" y="1533"/>
                </a:cubicBezTo>
                <a:lnTo>
                  <a:pt x="2231" y="1536"/>
                </a:lnTo>
                <a:lnTo>
                  <a:pt x="173" y="1536"/>
                </a:lnTo>
                <a:lnTo>
                  <a:pt x="141" y="1533"/>
                </a:lnTo>
                <a:cubicBezTo>
                  <a:pt x="139" y="1533"/>
                  <a:pt x="138" y="1533"/>
                  <a:pt x="136" y="1532"/>
                </a:cubicBezTo>
                <a:lnTo>
                  <a:pt x="108" y="1523"/>
                </a:lnTo>
                <a:cubicBezTo>
                  <a:pt x="106" y="1523"/>
                  <a:pt x="104" y="1522"/>
                  <a:pt x="102" y="1521"/>
                </a:cubicBezTo>
                <a:lnTo>
                  <a:pt x="55" y="1490"/>
                </a:lnTo>
                <a:cubicBezTo>
                  <a:pt x="53" y="1488"/>
                  <a:pt x="50" y="1486"/>
                  <a:pt x="49" y="1483"/>
                </a:cubicBezTo>
                <a:lnTo>
                  <a:pt x="17" y="1436"/>
                </a:lnTo>
                <a:cubicBezTo>
                  <a:pt x="15" y="1434"/>
                  <a:pt x="14" y="1432"/>
                  <a:pt x="14" y="1430"/>
                </a:cubicBezTo>
                <a:lnTo>
                  <a:pt x="5" y="1402"/>
                </a:lnTo>
                <a:cubicBezTo>
                  <a:pt x="4" y="1400"/>
                  <a:pt x="4" y="1399"/>
                  <a:pt x="4" y="1397"/>
                </a:cubicBezTo>
                <a:lnTo>
                  <a:pt x="1" y="1367"/>
                </a:lnTo>
                <a:lnTo>
                  <a:pt x="0" y="173"/>
                </a:lnTo>
                <a:close/>
                <a:moveTo>
                  <a:pt x="48" y="1362"/>
                </a:moveTo>
                <a:lnTo>
                  <a:pt x="51" y="1392"/>
                </a:lnTo>
                <a:lnTo>
                  <a:pt x="50" y="1387"/>
                </a:lnTo>
                <a:lnTo>
                  <a:pt x="59" y="1415"/>
                </a:lnTo>
                <a:lnTo>
                  <a:pt x="56" y="1409"/>
                </a:lnTo>
                <a:lnTo>
                  <a:pt x="88" y="1456"/>
                </a:lnTo>
                <a:lnTo>
                  <a:pt x="82" y="1449"/>
                </a:lnTo>
                <a:lnTo>
                  <a:pt x="129" y="1480"/>
                </a:lnTo>
                <a:lnTo>
                  <a:pt x="123" y="1478"/>
                </a:lnTo>
                <a:lnTo>
                  <a:pt x="151" y="1487"/>
                </a:lnTo>
                <a:lnTo>
                  <a:pt x="146" y="1486"/>
                </a:lnTo>
                <a:lnTo>
                  <a:pt x="173" y="1488"/>
                </a:lnTo>
                <a:lnTo>
                  <a:pt x="2226" y="1489"/>
                </a:lnTo>
                <a:lnTo>
                  <a:pt x="2256" y="1486"/>
                </a:lnTo>
                <a:lnTo>
                  <a:pt x="2251" y="1487"/>
                </a:lnTo>
                <a:lnTo>
                  <a:pt x="2279" y="1478"/>
                </a:lnTo>
                <a:lnTo>
                  <a:pt x="2273" y="1480"/>
                </a:lnTo>
                <a:lnTo>
                  <a:pt x="2320" y="1449"/>
                </a:lnTo>
                <a:lnTo>
                  <a:pt x="2313" y="1456"/>
                </a:lnTo>
                <a:lnTo>
                  <a:pt x="2344" y="1409"/>
                </a:lnTo>
                <a:lnTo>
                  <a:pt x="2342" y="1415"/>
                </a:lnTo>
                <a:lnTo>
                  <a:pt x="2351" y="1387"/>
                </a:lnTo>
                <a:lnTo>
                  <a:pt x="2350" y="1392"/>
                </a:lnTo>
                <a:lnTo>
                  <a:pt x="2352" y="1364"/>
                </a:lnTo>
                <a:lnTo>
                  <a:pt x="2353" y="176"/>
                </a:lnTo>
                <a:lnTo>
                  <a:pt x="2350" y="146"/>
                </a:lnTo>
                <a:lnTo>
                  <a:pt x="2351" y="151"/>
                </a:lnTo>
                <a:lnTo>
                  <a:pt x="2342" y="123"/>
                </a:lnTo>
                <a:lnTo>
                  <a:pt x="2344" y="129"/>
                </a:lnTo>
                <a:lnTo>
                  <a:pt x="2313" y="82"/>
                </a:lnTo>
                <a:lnTo>
                  <a:pt x="2320" y="88"/>
                </a:lnTo>
                <a:lnTo>
                  <a:pt x="2273" y="56"/>
                </a:lnTo>
                <a:lnTo>
                  <a:pt x="2279" y="59"/>
                </a:lnTo>
                <a:lnTo>
                  <a:pt x="2251" y="50"/>
                </a:lnTo>
                <a:lnTo>
                  <a:pt x="2256" y="51"/>
                </a:lnTo>
                <a:lnTo>
                  <a:pt x="2228" y="48"/>
                </a:lnTo>
                <a:lnTo>
                  <a:pt x="176" y="48"/>
                </a:lnTo>
                <a:lnTo>
                  <a:pt x="146" y="51"/>
                </a:lnTo>
                <a:lnTo>
                  <a:pt x="151" y="50"/>
                </a:lnTo>
                <a:lnTo>
                  <a:pt x="123" y="59"/>
                </a:lnTo>
                <a:lnTo>
                  <a:pt x="129" y="56"/>
                </a:lnTo>
                <a:lnTo>
                  <a:pt x="82" y="88"/>
                </a:lnTo>
                <a:lnTo>
                  <a:pt x="88" y="82"/>
                </a:lnTo>
                <a:lnTo>
                  <a:pt x="56" y="129"/>
                </a:lnTo>
                <a:lnTo>
                  <a:pt x="59" y="123"/>
                </a:lnTo>
                <a:lnTo>
                  <a:pt x="50" y="151"/>
                </a:lnTo>
                <a:lnTo>
                  <a:pt x="51" y="146"/>
                </a:lnTo>
                <a:lnTo>
                  <a:pt x="48" y="173"/>
                </a:lnTo>
                <a:lnTo>
                  <a:pt x="48" y="1362"/>
                </a:lnTo>
                <a:close/>
              </a:path>
            </a:pathLst>
          </a:custGeom>
          <a:solidFill>
            <a:srgbClr val="BBE0E3"/>
          </a:solidFill>
          <a:ln w="0">
            <a:solidFill>
              <a:srgbClr val="BBE0E3"/>
            </a:solidFill>
            <a:round/>
            <a:headEnd/>
            <a:tailEnd/>
          </a:ln>
        </p:spPr>
        <p:txBody>
          <a:bodyPr/>
          <a:lstStyle/>
          <a:p>
            <a:endParaRPr lang="en-US"/>
          </a:p>
        </p:txBody>
      </p:sp>
      <p:sp>
        <p:nvSpPr>
          <p:cNvPr id="70" name="Rectangle 25"/>
          <p:cNvSpPr>
            <a:spLocks noChangeArrowheads="1"/>
          </p:cNvSpPr>
          <p:nvPr/>
        </p:nvSpPr>
        <p:spPr bwMode="auto">
          <a:xfrm>
            <a:off x="5580063" y="1331913"/>
            <a:ext cx="1084262" cy="304800"/>
          </a:xfrm>
          <a:prstGeom prst="rect">
            <a:avLst/>
          </a:prstGeom>
          <a:noFill/>
          <a:ln w="9525">
            <a:noFill/>
            <a:miter lim="800000"/>
            <a:headEnd/>
            <a:tailEnd/>
          </a:ln>
        </p:spPr>
        <p:txBody>
          <a:bodyPr wrap="none" lIns="0" tIns="0" rIns="0" bIns="0">
            <a:spAutoFit/>
          </a:bodyPr>
          <a:lstStyle/>
          <a:p>
            <a:r>
              <a:rPr lang="en-US" sz="2000" b="1">
                <a:solidFill>
                  <a:srgbClr val="800000"/>
                </a:solidFill>
              </a:rPr>
              <a:t>T</a:t>
            </a:r>
            <a:r>
              <a:rPr lang="lv-LV" sz="2000" b="1">
                <a:solidFill>
                  <a:srgbClr val="800000"/>
                </a:solidFill>
              </a:rPr>
              <a:t>eritorija</a:t>
            </a:r>
            <a:endParaRPr lang="en-US" sz="2000" b="1"/>
          </a:p>
        </p:txBody>
      </p:sp>
      <p:sp>
        <p:nvSpPr>
          <p:cNvPr id="46098" name="Rectangle 27"/>
          <p:cNvSpPr>
            <a:spLocks noChangeArrowheads="1"/>
          </p:cNvSpPr>
          <p:nvPr/>
        </p:nvSpPr>
        <p:spPr bwMode="auto">
          <a:xfrm>
            <a:off x="2562225" y="2316163"/>
            <a:ext cx="1500188" cy="960437"/>
          </a:xfrm>
          <a:prstGeom prst="rect">
            <a:avLst/>
          </a:prstGeom>
          <a:solidFill>
            <a:srgbClr val="FFFFFF"/>
          </a:solidFill>
          <a:ln w="9525">
            <a:noFill/>
            <a:miter lim="800000"/>
            <a:headEnd/>
            <a:tailEnd/>
          </a:ln>
        </p:spPr>
        <p:txBody>
          <a:bodyPr/>
          <a:lstStyle/>
          <a:p>
            <a:endParaRPr lang="en-US"/>
          </a:p>
        </p:txBody>
      </p:sp>
      <p:sp>
        <p:nvSpPr>
          <p:cNvPr id="46099" name="Freeform 28"/>
          <p:cNvSpPr>
            <a:spLocks/>
          </p:cNvSpPr>
          <p:nvPr/>
        </p:nvSpPr>
        <p:spPr bwMode="auto">
          <a:xfrm>
            <a:off x="2562225" y="2316163"/>
            <a:ext cx="1489075" cy="949325"/>
          </a:xfrm>
          <a:custGeom>
            <a:avLst/>
            <a:gdLst>
              <a:gd name="T0" fmla="*/ 0 w 2336"/>
              <a:gd name="T1" fmla="*/ 2147483647 h 1488"/>
              <a:gd name="T2" fmla="*/ 2147483647 w 2336"/>
              <a:gd name="T3" fmla="*/ 0 h 1488"/>
              <a:gd name="T4" fmla="*/ 2147483647 w 2336"/>
              <a:gd name="T5" fmla="*/ 0 h 1488"/>
              <a:gd name="T6" fmla="*/ 2147483647 w 2336"/>
              <a:gd name="T7" fmla="*/ 0 h 1488"/>
              <a:gd name="T8" fmla="*/ 2147483647 w 2336"/>
              <a:gd name="T9" fmla="*/ 0 h 1488"/>
              <a:gd name="T10" fmla="*/ 2147483647 w 2336"/>
              <a:gd name="T11" fmla="*/ 0 h 1488"/>
              <a:gd name="T12" fmla="*/ 2147483647 w 2336"/>
              <a:gd name="T13" fmla="*/ 2147483647 h 1488"/>
              <a:gd name="T14" fmla="*/ 2147483647 w 2336"/>
              <a:gd name="T15" fmla="*/ 2147483647 h 1488"/>
              <a:gd name="T16" fmla="*/ 2147483647 w 2336"/>
              <a:gd name="T17" fmla="*/ 2147483647 h 1488"/>
              <a:gd name="T18" fmla="*/ 2147483647 w 2336"/>
              <a:gd name="T19" fmla="*/ 2147483647 h 1488"/>
              <a:gd name="T20" fmla="*/ 2147483647 w 2336"/>
              <a:gd name="T21" fmla="*/ 2147483647 h 1488"/>
              <a:gd name="T22" fmla="*/ 2147483647 w 2336"/>
              <a:gd name="T23" fmla="*/ 2147483647 h 1488"/>
              <a:gd name="T24" fmla="*/ 2147483647 w 2336"/>
              <a:gd name="T25" fmla="*/ 2147483647 h 1488"/>
              <a:gd name="T26" fmla="*/ 2147483647 w 2336"/>
              <a:gd name="T27" fmla="*/ 2147483647 h 1488"/>
              <a:gd name="T28" fmla="*/ 2147483647 w 2336"/>
              <a:gd name="T29" fmla="*/ 2147483647 h 1488"/>
              <a:gd name="T30" fmla="*/ 2147483647 w 2336"/>
              <a:gd name="T31" fmla="*/ 2147483647 h 1488"/>
              <a:gd name="T32" fmla="*/ 0 w 2336"/>
              <a:gd name="T33" fmla="*/ 2147483647 h 1488"/>
              <a:gd name="T34" fmla="*/ 0 w 2336"/>
              <a:gd name="T35" fmla="*/ 2147483647 h 1488"/>
              <a:gd name="T36" fmla="*/ 0 w 2336"/>
              <a:gd name="T37" fmla="*/ 2147483647 h 148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36"/>
              <a:gd name="T58" fmla="*/ 0 h 1488"/>
              <a:gd name="T59" fmla="*/ 2336 w 2336"/>
              <a:gd name="T60" fmla="*/ 1488 h 148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36" h="1488">
                <a:moveTo>
                  <a:pt x="0" y="149"/>
                </a:moveTo>
                <a:cubicBezTo>
                  <a:pt x="0" y="67"/>
                  <a:pt x="67" y="0"/>
                  <a:pt x="149" y="0"/>
                </a:cubicBezTo>
                <a:cubicBezTo>
                  <a:pt x="149" y="0"/>
                  <a:pt x="149" y="0"/>
                  <a:pt x="149" y="0"/>
                </a:cubicBezTo>
                <a:lnTo>
                  <a:pt x="2188" y="0"/>
                </a:lnTo>
                <a:cubicBezTo>
                  <a:pt x="2270" y="0"/>
                  <a:pt x="2336" y="67"/>
                  <a:pt x="2336" y="149"/>
                </a:cubicBezTo>
                <a:cubicBezTo>
                  <a:pt x="2336" y="149"/>
                  <a:pt x="2336" y="149"/>
                  <a:pt x="2336" y="149"/>
                </a:cubicBezTo>
                <a:lnTo>
                  <a:pt x="2336" y="1340"/>
                </a:lnTo>
                <a:cubicBezTo>
                  <a:pt x="2336" y="1422"/>
                  <a:pt x="2270" y="1488"/>
                  <a:pt x="2188" y="1488"/>
                </a:cubicBezTo>
                <a:cubicBezTo>
                  <a:pt x="2188" y="1488"/>
                  <a:pt x="2188" y="1488"/>
                  <a:pt x="2188" y="1488"/>
                </a:cubicBezTo>
                <a:lnTo>
                  <a:pt x="149" y="1488"/>
                </a:lnTo>
                <a:cubicBezTo>
                  <a:pt x="67" y="1488"/>
                  <a:pt x="0" y="1422"/>
                  <a:pt x="0" y="1340"/>
                </a:cubicBezTo>
                <a:cubicBezTo>
                  <a:pt x="0" y="1340"/>
                  <a:pt x="0" y="1340"/>
                  <a:pt x="0" y="1340"/>
                </a:cubicBezTo>
                <a:lnTo>
                  <a:pt x="0" y="149"/>
                </a:lnTo>
                <a:close/>
              </a:path>
            </a:pathLst>
          </a:custGeom>
          <a:solidFill>
            <a:srgbClr val="FFFFFF"/>
          </a:solidFill>
          <a:ln w="0">
            <a:solidFill>
              <a:srgbClr val="000000"/>
            </a:solidFill>
            <a:round/>
            <a:headEnd/>
            <a:tailEnd/>
          </a:ln>
        </p:spPr>
        <p:txBody>
          <a:bodyPr/>
          <a:lstStyle/>
          <a:p>
            <a:endParaRPr lang="en-US"/>
          </a:p>
        </p:txBody>
      </p:sp>
      <p:sp>
        <p:nvSpPr>
          <p:cNvPr id="46100" name="Rectangle 29"/>
          <p:cNvSpPr>
            <a:spLocks noChangeArrowheads="1"/>
          </p:cNvSpPr>
          <p:nvPr/>
        </p:nvSpPr>
        <p:spPr bwMode="auto">
          <a:xfrm>
            <a:off x="2562225" y="2316163"/>
            <a:ext cx="1500188" cy="960437"/>
          </a:xfrm>
          <a:prstGeom prst="rect">
            <a:avLst/>
          </a:prstGeom>
          <a:solidFill>
            <a:srgbClr val="FFFFFF"/>
          </a:solidFill>
          <a:ln w="9525">
            <a:noFill/>
            <a:miter lim="800000"/>
            <a:headEnd/>
            <a:tailEnd/>
          </a:ln>
        </p:spPr>
        <p:txBody>
          <a:bodyPr/>
          <a:lstStyle/>
          <a:p>
            <a:endParaRPr lang="en-US"/>
          </a:p>
        </p:txBody>
      </p:sp>
      <p:sp>
        <p:nvSpPr>
          <p:cNvPr id="74" name="Freeform 30"/>
          <p:cNvSpPr>
            <a:spLocks noEditPoints="1"/>
          </p:cNvSpPr>
          <p:nvPr/>
        </p:nvSpPr>
        <p:spPr bwMode="auto">
          <a:xfrm>
            <a:off x="2546350" y="2301875"/>
            <a:ext cx="1520825" cy="979488"/>
          </a:xfrm>
          <a:custGeom>
            <a:avLst/>
            <a:gdLst>
              <a:gd name="T0" fmla="*/ 2147483647 w 2384"/>
              <a:gd name="T1" fmla="*/ 2147483647 h 1536"/>
              <a:gd name="T2" fmla="*/ 2147483647 w 2384"/>
              <a:gd name="T3" fmla="*/ 2147483647 h 1536"/>
              <a:gd name="T4" fmla="*/ 2147483647 w 2384"/>
              <a:gd name="T5" fmla="*/ 2147483647 h 1536"/>
              <a:gd name="T6" fmla="*/ 2147483647 w 2384"/>
              <a:gd name="T7" fmla="*/ 2147483647 h 1536"/>
              <a:gd name="T8" fmla="*/ 2147483647 w 2384"/>
              <a:gd name="T9" fmla="*/ 2147483647 h 1536"/>
              <a:gd name="T10" fmla="*/ 2147483647 w 2384"/>
              <a:gd name="T11" fmla="*/ 2147483647 h 1536"/>
              <a:gd name="T12" fmla="*/ 2147483647 w 2384"/>
              <a:gd name="T13" fmla="*/ 2147483647 h 1536"/>
              <a:gd name="T14" fmla="*/ 2147483647 w 2384"/>
              <a:gd name="T15" fmla="*/ 2147483647 h 1536"/>
              <a:gd name="T16" fmla="*/ 2147483647 w 2384"/>
              <a:gd name="T17" fmla="*/ 2147483647 h 1536"/>
              <a:gd name="T18" fmla="*/ 2147483647 w 2384"/>
              <a:gd name="T19" fmla="*/ 2147483647 h 1536"/>
              <a:gd name="T20" fmla="*/ 2147483647 w 2384"/>
              <a:gd name="T21" fmla="*/ 2147483647 h 1536"/>
              <a:gd name="T22" fmla="*/ 2147483647 w 2384"/>
              <a:gd name="T23" fmla="*/ 2147483647 h 1536"/>
              <a:gd name="T24" fmla="*/ 2147483647 w 2384"/>
              <a:gd name="T25" fmla="*/ 2147483647 h 1536"/>
              <a:gd name="T26" fmla="*/ 2147483647 w 2384"/>
              <a:gd name="T27" fmla="*/ 2147483647 h 1536"/>
              <a:gd name="T28" fmla="*/ 2147483647 w 2384"/>
              <a:gd name="T29" fmla="*/ 2147483647 h 1536"/>
              <a:gd name="T30" fmla="*/ 2147483647 w 2384"/>
              <a:gd name="T31" fmla="*/ 2147483647 h 1536"/>
              <a:gd name="T32" fmla="*/ 2147483647 w 2384"/>
              <a:gd name="T33" fmla="*/ 2147483647 h 1536"/>
              <a:gd name="T34" fmla="*/ 2147483647 w 2384"/>
              <a:gd name="T35" fmla="*/ 2147483647 h 1536"/>
              <a:gd name="T36" fmla="*/ 2147483647 w 2384"/>
              <a:gd name="T37" fmla="*/ 2147483647 h 1536"/>
              <a:gd name="T38" fmla="*/ 2147483647 w 2384"/>
              <a:gd name="T39" fmla="*/ 2147483647 h 1536"/>
              <a:gd name="T40" fmla="*/ 2147483647 w 2384"/>
              <a:gd name="T41" fmla="*/ 2147483647 h 1536"/>
              <a:gd name="T42" fmla="*/ 2147483647 w 2384"/>
              <a:gd name="T43" fmla="*/ 2147483647 h 1536"/>
              <a:gd name="T44" fmla="*/ 2147483647 w 2384"/>
              <a:gd name="T45" fmla="*/ 2147483647 h 1536"/>
              <a:gd name="T46" fmla="*/ 2147483647 w 2384"/>
              <a:gd name="T47" fmla="*/ 2147483647 h 1536"/>
              <a:gd name="T48" fmla="*/ 2147483647 w 2384"/>
              <a:gd name="T49" fmla="*/ 2147483647 h 1536"/>
              <a:gd name="T50" fmla="*/ 2147483647 w 2384"/>
              <a:gd name="T51" fmla="*/ 2147483647 h 1536"/>
              <a:gd name="T52" fmla="*/ 2147483647 w 2384"/>
              <a:gd name="T53" fmla="*/ 2147483647 h 1536"/>
              <a:gd name="T54" fmla="*/ 2147483647 w 2384"/>
              <a:gd name="T55" fmla="*/ 2147483647 h 1536"/>
              <a:gd name="T56" fmla="*/ 2147483647 w 2384"/>
              <a:gd name="T57" fmla="*/ 2147483647 h 1536"/>
              <a:gd name="T58" fmla="*/ 2147483647 w 2384"/>
              <a:gd name="T59" fmla="*/ 2147483647 h 1536"/>
              <a:gd name="T60" fmla="*/ 2147483647 w 2384"/>
              <a:gd name="T61" fmla="*/ 2147483647 h 1536"/>
              <a:gd name="T62" fmla="*/ 2147483647 w 2384"/>
              <a:gd name="T63" fmla="*/ 2147483647 h 1536"/>
              <a:gd name="T64" fmla="*/ 2147483647 w 2384"/>
              <a:gd name="T65" fmla="*/ 2147483647 h 1536"/>
              <a:gd name="T66" fmla="*/ 2147483647 w 2384"/>
              <a:gd name="T67" fmla="*/ 2147483647 h 1536"/>
              <a:gd name="T68" fmla="*/ 2147483647 w 2384"/>
              <a:gd name="T69" fmla="*/ 2147483647 h 1536"/>
              <a:gd name="T70" fmla="*/ 2147483647 w 2384"/>
              <a:gd name="T71" fmla="*/ 2147483647 h 1536"/>
              <a:gd name="T72" fmla="*/ 2147483647 w 2384"/>
              <a:gd name="T73" fmla="*/ 2147483647 h 1536"/>
              <a:gd name="T74" fmla="*/ 2147483647 w 2384"/>
              <a:gd name="T75" fmla="*/ 2147483647 h 1536"/>
              <a:gd name="T76" fmla="*/ 2147483647 w 2384"/>
              <a:gd name="T77" fmla="*/ 2147483647 h 1536"/>
              <a:gd name="T78" fmla="*/ 2147483647 w 2384"/>
              <a:gd name="T79" fmla="*/ 2147483647 h 1536"/>
              <a:gd name="T80" fmla="*/ 2147483647 w 2384"/>
              <a:gd name="T81" fmla="*/ 2147483647 h 1536"/>
              <a:gd name="T82" fmla="*/ 2147483647 w 2384"/>
              <a:gd name="T83" fmla="*/ 2147483647 h 1536"/>
              <a:gd name="T84" fmla="*/ 2147483647 w 2384"/>
              <a:gd name="T85" fmla="*/ 2147483647 h 1536"/>
              <a:gd name="T86" fmla="*/ 2147483647 w 2384"/>
              <a:gd name="T87" fmla="*/ 2147483647 h 1536"/>
              <a:gd name="T88" fmla="*/ 2147483647 w 2384"/>
              <a:gd name="T89" fmla="*/ 2147483647 h 1536"/>
              <a:gd name="T90" fmla="*/ 2147483647 w 2384"/>
              <a:gd name="T91" fmla="*/ 2147483647 h 1536"/>
              <a:gd name="T92" fmla="*/ 2147483647 w 2384"/>
              <a:gd name="T93" fmla="*/ 2147483647 h 1536"/>
              <a:gd name="T94" fmla="*/ 2147483647 w 2384"/>
              <a:gd name="T95" fmla="*/ 2147483647 h 1536"/>
              <a:gd name="T96" fmla="*/ 2147483647 w 2384"/>
              <a:gd name="T97" fmla="*/ 2147483647 h 1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384"/>
              <a:gd name="T148" fmla="*/ 0 h 1536"/>
              <a:gd name="T149" fmla="*/ 2384 w 2384"/>
              <a:gd name="T150" fmla="*/ 1536 h 1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384" h="1536">
                <a:moveTo>
                  <a:pt x="0" y="173"/>
                </a:moveTo>
                <a:lnTo>
                  <a:pt x="4" y="141"/>
                </a:lnTo>
                <a:cubicBezTo>
                  <a:pt x="4" y="139"/>
                  <a:pt x="4" y="138"/>
                  <a:pt x="5" y="136"/>
                </a:cubicBezTo>
                <a:lnTo>
                  <a:pt x="14" y="108"/>
                </a:lnTo>
                <a:cubicBezTo>
                  <a:pt x="14" y="106"/>
                  <a:pt x="15" y="104"/>
                  <a:pt x="17" y="102"/>
                </a:cubicBezTo>
                <a:lnTo>
                  <a:pt x="49" y="55"/>
                </a:lnTo>
                <a:cubicBezTo>
                  <a:pt x="50" y="52"/>
                  <a:pt x="52" y="50"/>
                  <a:pt x="55" y="49"/>
                </a:cubicBezTo>
                <a:lnTo>
                  <a:pt x="102" y="17"/>
                </a:lnTo>
                <a:cubicBezTo>
                  <a:pt x="104" y="15"/>
                  <a:pt x="106" y="14"/>
                  <a:pt x="108" y="14"/>
                </a:cubicBezTo>
                <a:lnTo>
                  <a:pt x="136" y="5"/>
                </a:lnTo>
                <a:cubicBezTo>
                  <a:pt x="138" y="4"/>
                  <a:pt x="139" y="4"/>
                  <a:pt x="141" y="4"/>
                </a:cubicBezTo>
                <a:lnTo>
                  <a:pt x="171" y="1"/>
                </a:lnTo>
                <a:lnTo>
                  <a:pt x="2212" y="0"/>
                </a:lnTo>
                <a:lnTo>
                  <a:pt x="2245" y="4"/>
                </a:lnTo>
                <a:cubicBezTo>
                  <a:pt x="2247" y="4"/>
                  <a:pt x="2248" y="4"/>
                  <a:pt x="2250" y="5"/>
                </a:cubicBezTo>
                <a:lnTo>
                  <a:pt x="2278" y="14"/>
                </a:lnTo>
                <a:cubicBezTo>
                  <a:pt x="2280" y="14"/>
                  <a:pt x="2282" y="15"/>
                  <a:pt x="2284" y="17"/>
                </a:cubicBezTo>
                <a:lnTo>
                  <a:pt x="2331" y="49"/>
                </a:lnTo>
                <a:cubicBezTo>
                  <a:pt x="2334" y="50"/>
                  <a:pt x="2336" y="53"/>
                  <a:pt x="2338" y="55"/>
                </a:cubicBezTo>
                <a:lnTo>
                  <a:pt x="2369" y="102"/>
                </a:lnTo>
                <a:cubicBezTo>
                  <a:pt x="2370" y="104"/>
                  <a:pt x="2371" y="106"/>
                  <a:pt x="2371" y="108"/>
                </a:cubicBezTo>
                <a:lnTo>
                  <a:pt x="2380" y="136"/>
                </a:lnTo>
                <a:cubicBezTo>
                  <a:pt x="2381" y="138"/>
                  <a:pt x="2381" y="139"/>
                  <a:pt x="2381" y="141"/>
                </a:cubicBezTo>
                <a:lnTo>
                  <a:pt x="2384" y="171"/>
                </a:lnTo>
                <a:lnTo>
                  <a:pt x="2384" y="1364"/>
                </a:lnTo>
                <a:lnTo>
                  <a:pt x="2381" y="1397"/>
                </a:lnTo>
                <a:cubicBezTo>
                  <a:pt x="2381" y="1399"/>
                  <a:pt x="2381" y="1400"/>
                  <a:pt x="2380" y="1402"/>
                </a:cubicBezTo>
                <a:lnTo>
                  <a:pt x="2371" y="1430"/>
                </a:lnTo>
                <a:cubicBezTo>
                  <a:pt x="2371" y="1432"/>
                  <a:pt x="2370" y="1434"/>
                  <a:pt x="2369" y="1436"/>
                </a:cubicBezTo>
                <a:lnTo>
                  <a:pt x="2338" y="1483"/>
                </a:lnTo>
                <a:cubicBezTo>
                  <a:pt x="2336" y="1485"/>
                  <a:pt x="2333" y="1488"/>
                  <a:pt x="2331" y="1490"/>
                </a:cubicBezTo>
                <a:lnTo>
                  <a:pt x="2284" y="1521"/>
                </a:lnTo>
                <a:cubicBezTo>
                  <a:pt x="2282" y="1522"/>
                  <a:pt x="2280" y="1523"/>
                  <a:pt x="2278" y="1523"/>
                </a:cubicBezTo>
                <a:lnTo>
                  <a:pt x="2250" y="1532"/>
                </a:lnTo>
                <a:cubicBezTo>
                  <a:pt x="2248" y="1533"/>
                  <a:pt x="2247" y="1533"/>
                  <a:pt x="2245" y="1533"/>
                </a:cubicBezTo>
                <a:lnTo>
                  <a:pt x="2215" y="1536"/>
                </a:lnTo>
                <a:lnTo>
                  <a:pt x="173" y="1536"/>
                </a:lnTo>
                <a:lnTo>
                  <a:pt x="141" y="1533"/>
                </a:lnTo>
                <a:cubicBezTo>
                  <a:pt x="139" y="1533"/>
                  <a:pt x="138" y="1533"/>
                  <a:pt x="136" y="1532"/>
                </a:cubicBezTo>
                <a:lnTo>
                  <a:pt x="108" y="1523"/>
                </a:lnTo>
                <a:cubicBezTo>
                  <a:pt x="106" y="1523"/>
                  <a:pt x="104" y="1522"/>
                  <a:pt x="102" y="1521"/>
                </a:cubicBezTo>
                <a:lnTo>
                  <a:pt x="55" y="1490"/>
                </a:lnTo>
                <a:cubicBezTo>
                  <a:pt x="53" y="1488"/>
                  <a:pt x="50" y="1486"/>
                  <a:pt x="49" y="1483"/>
                </a:cubicBezTo>
                <a:lnTo>
                  <a:pt x="17" y="1436"/>
                </a:lnTo>
                <a:cubicBezTo>
                  <a:pt x="15" y="1434"/>
                  <a:pt x="14" y="1432"/>
                  <a:pt x="14" y="1430"/>
                </a:cubicBezTo>
                <a:lnTo>
                  <a:pt x="5" y="1402"/>
                </a:lnTo>
                <a:cubicBezTo>
                  <a:pt x="4" y="1400"/>
                  <a:pt x="4" y="1399"/>
                  <a:pt x="4" y="1397"/>
                </a:cubicBezTo>
                <a:lnTo>
                  <a:pt x="1" y="1367"/>
                </a:lnTo>
                <a:lnTo>
                  <a:pt x="0" y="173"/>
                </a:lnTo>
                <a:close/>
                <a:moveTo>
                  <a:pt x="48" y="1362"/>
                </a:moveTo>
                <a:lnTo>
                  <a:pt x="51" y="1392"/>
                </a:lnTo>
                <a:lnTo>
                  <a:pt x="50" y="1387"/>
                </a:lnTo>
                <a:lnTo>
                  <a:pt x="59" y="1415"/>
                </a:lnTo>
                <a:lnTo>
                  <a:pt x="56" y="1409"/>
                </a:lnTo>
                <a:lnTo>
                  <a:pt x="88" y="1456"/>
                </a:lnTo>
                <a:lnTo>
                  <a:pt x="82" y="1449"/>
                </a:lnTo>
                <a:lnTo>
                  <a:pt x="129" y="1480"/>
                </a:lnTo>
                <a:lnTo>
                  <a:pt x="123" y="1478"/>
                </a:lnTo>
                <a:lnTo>
                  <a:pt x="151" y="1487"/>
                </a:lnTo>
                <a:lnTo>
                  <a:pt x="146" y="1486"/>
                </a:lnTo>
                <a:lnTo>
                  <a:pt x="173" y="1488"/>
                </a:lnTo>
                <a:lnTo>
                  <a:pt x="2210" y="1489"/>
                </a:lnTo>
                <a:lnTo>
                  <a:pt x="2240" y="1486"/>
                </a:lnTo>
                <a:lnTo>
                  <a:pt x="2235" y="1487"/>
                </a:lnTo>
                <a:lnTo>
                  <a:pt x="2263" y="1478"/>
                </a:lnTo>
                <a:lnTo>
                  <a:pt x="2257" y="1480"/>
                </a:lnTo>
                <a:lnTo>
                  <a:pt x="2304" y="1449"/>
                </a:lnTo>
                <a:lnTo>
                  <a:pt x="2297" y="1456"/>
                </a:lnTo>
                <a:lnTo>
                  <a:pt x="2328" y="1409"/>
                </a:lnTo>
                <a:lnTo>
                  <a:pt x="2326" y="1415"/>
                </a:lnTo>
                <a:lnTo>
                  <a:pt x="2335" y="1387"/>
                </a:lnTo>
                <a:lnTo>
                  <a:pt x="2334" y="1392"/>
                </a:lnTo>
                <a:lnTo>
                  <a:pt x="2336" y="1364"/>
                </a:lnTo>
                <a:lnTo>
                  <a:pt x="2337" y="176"/>
                </a:lnTo>
                <a:lnTo>
                  <a:pt x="2334" y="146"/>
                </a:lnTo>
                <a:lnTo>
                  <a:pt x="2335" y="151"/>
                </a:lnTo>
                <a:lnTo>
                  <a:pt x="2326" y="123"/>
                </a:lnTo>
                <a:lnTo>
                  <a:pt x="2328" y="129"/>
                </a:lnTo>
                <a:lnTo>
                  <a:pt x="2297" y="82"/>
                </a:lnTo>
                <a:lnTo>
                  <a:pt x="2304" y="88"/>
                </a:lnTo>
                <a:lnTo>
                  <a:pt x="2257" y="56"/>
                </a:lnTo>
                <a:lnTo>
                  <a:pt x="2263" y="59"/>
                </a:lnTo>
                <a:lnTo>
                  <a:pt x="2235" y="50"/>
                </a:lnTo>
                <a:lnTo>
                  <a:pt x="2240" y="51"/>
                </a:lnTo>
                <a:lnTo>
                  <a:pt x="2212" y="48"/>
                </a:lnTo>
                <a:lnTo>
                  <a:pt x="176" y="48"/>
                </a:lnTo>
                <a:lnTo>
                  <a:pt x="146" y="51"/>
                </a:lnTo>
                <a:lnTo>
                  <a:pt x="151" y="50"/>
                </a:lnTo>
                <a:lnTo>
                  <a:pt x="123" y="59"/>
                </a:lnTo>
                <a:lnTo>
                  <a:pt x="129" y="56"/>
                </a:lnTo>
                <a:lnTo>
                  <a:pt x="82" y="88"/>
                </a:lnTo>
                <a:lnTo>
                  <a:pt x="88" y="82"/>
                </a:lnTo>
                <a:lnTo>
                  <a:pt x="56" y="129"/>
                </a:lnTo>
                <a:lnTo>
                  <a:pt x="59" y="123"/>
                </a:lnTo>
                <a:lnTo>
                  <a:pt x="50" y="151"/>
                </a:lnTo>
                <a:lnTo>
                  <a:pt x="51" y="146"/>
                </a:lnTo>
                <a:lnTo>
                  <a:pt x="48" y="173"/>
                </a:lnTo>
                <a:lnTo>
                  <a:pt x="48" y="1362"/>
                </a:lnTo>
                <a:close/>
              </a:path>
            </a:pathLst>
          </a:custGeom>
          <a:solidFill>
            <a:srgbClr val="BBE0E3"/>
          </a:solidFill>
          <a:ln w="0">
            <a:solidFill>
              <a:srgbClr val="BBE0E3"/>
            </a:solidFill>
            <a:round/>
            <a:headEnd/>
            <a:tailEnd/>
          </a:ln>
        </p:spPr>
        <p:txBody>
          <a:bodyPr/>
          <a:lstStyle/>
          <a:p>
            <a:endParaRPr lang="en-US"/>
          </a:p>
        </p:txBody>
      </p:sp>
      <p:sp>
        <p:nvSpPr>
          <p:cNvPr id="75" name="Rectangle 31"/>
          <p:cNvSpPr>
            <a:spLocks noChangeArrowheads="1"/>
          </p:cNvSpPr>
          <p:nvPr/>
        </p:nvSpPr>
        <p:spPr bwMode="auto">
          <a:xfrm>
            <a:off x="2555875" y="2492375"/>
            <a:ext cx="1511300" cy="517525"/>
          </a:xfrm>
          <a:prstGeom prst="rect">
            <a:avLst/>
          </a:prstGeom>
          <a:noFill/>
          <a:ln w="9525">
            <a:noFill/>
            <a:miter lim="800000"/>
            <a:headEnd/>
            <a:tailEnd/>
          </a:ln>
        </p:spPr>
        <p:txBody>
          <a:bodyPr lIns="0" tIns="0" rIns="0" bIns="0">
            <a:spAutoFit/>
          </a:bodyPr>
          <a:lstStyle/>
          <a:p>
            <a:pPr algn="ctr"/>
            <a:r>
              <a:rPr lang="lv-LV" sz="1700" b="1">
                <a:solidFill>
                  <a:srgbClr val="800000"/>
                </a:solidFill>
              </a:rPr>
              <a:t>Meteoroloģ.</a:t>
            </a:r>
          </a:p>
          <a:p>
            <a:pPr algn="ctr"/>
            <a:r>
              <a:rPr lang="lv-LV" sz="1700" b="1">
                <a:solidFill>
                  <a:srgbClr val="800000"/>
                </a:solidFill>
              </a:rPr>
              <a:t>dati</a:t>
            </a:r>
            <a:endParaRPr lang="en-US" sz="1700" b="1"/>
          </a:p>
        </p:txBody>
      </p:sp>
      <p:sp>
        <p:nvSpPr>
          <p:cNvPr id="46103" name="Rectangle 34"/>
          <p:cNvSpPr>
            <a:spLocks noChangeArrowheads="1"/>
          </p:cNvSpPr>
          <p:nvPr/>
        </p:nvSpPr>
        <p:spPr bwMode="auto">
          <a:xfrm>
            <a:off x="735013" y="3694113"/>
            <a:ext cx="1500187" cy="958850"/>
          </a:xfrm>
          <a:prstGeom prst="rect">
            <a:avLst/>
          </a:prstGeom>
          <a:solidFill>
            <a:srgbClr val="FFFFFF"/>
          </a:solidFill>
          <a:ln w="9525">
            <a:noFill/>
            <a:miter lim="800000"/>
            <a:headEnd/>
            <a:tailEnd/>
          </a:ln>
        </p:spPr>
        <p:txBody>
          <a:bodyPr/>
          <a:lstStyle/>
          <a:p>
            <a:endParaRPr lang="en-US"/>
          </a:p>
        </p:txBody>
      </p:sp>
      <p:sp>
        <p:nvSpPr>
          <p:cNvPr id="46104" name="Freeform 35"/>
          <p:cNvSpPr>
            <a:spLocks/>
          </p:cNvSpPr>
          <p:nvPr/>
        </p:nvSpPr>
        <p:spPr bwMode="auto">
          <a:xfrm>
            <a:off x="735013" y="3694113"/>
            <a:ext cx="1489075" cy="949325"/>
          </a:xfrm>
          <a:custGeom>
            <a:avLst/>
            <a:gdLst>
              <a:gd name="T0" fmla="*/ 0 w 2336"/>
              <a:gd name="T1" fmla="*/ 2147483647 h 1488"/>
              <a:gd name="T2" fmla="*/ 2147483647 w 2336"/>
              <a:gd name="T3" fmla="*/ 0 h 1488"/>
              <a:gd name="T4" fmla="*/ 2147483647 w 2336"/>
              <a:gd name="T5" fmla="*/ 0 h 1488"/>
              <a:gd name="T6" fmla="*/ 2147483647 w 2336"/>
              <a:gd name="T7" fmla="*/ 0 h 1488"/>
              <a:gd name="T8" fmla="*/ 2147483647 w 2336"/>
              <a:gd name="T9" fmla="*/ 0 h 1488"/>
              <a:gd name="T10" fmla="*/ 2147483647 w 2336"/>
              <a:gd name="T11" fmla="*/ 0 h 1488"/>
              <a:gd name="T12" fmla="*/ 2147483647 w 2336"/>
              <a:gd name="T13" fmla="*/ 2147483647 h 1488"/>
              <a:gd name="T14" fmla="*/ 2147483647 w 2336"/>
              <a:gd name="T15" fmla="*/ 2147483647 h 1488"/>
              <a:gd name="T16" fmla="*/ 2147483647 w 2336"/>
              <a:gd name="T17" fmla="*/ 2147483647 h 1488"/>
              <a:gd name="T18" fmla="*/ 2147483647 w 2336"/>
              <a:gd name="T19" fmla="*/ 2147483647 h 1488"/>
              <a:gd name="T20" fmla="*/ 2147483647 w 2336"/>
              <a:gd name="T21" fmla="*/ 2147483647 h 1488"/>
              <a:gd name="T22" fmla="*/ 2147483647 w 2336"/>
              <a:gd name="T23" fmla="*/ 2147483647 h 1488"/>
              <a:gd name="T24" fmla="*/ 2147483647 w 2336"/>
              <a:gd name="T25" fmla="*/ 2147483647 h 1488"/>
              <a:gd name="T26" fmla="*/ 2147483647 w 2336"/>
              <a:gd name="T27" fmla="*/ 2147483647 h 1488"/>
              <a:gd name="T28" fmla="*/ 2147483647 w 2336"/>
              <a:gd name="T29" fmla="*/ 2147483647 h 1488"/>
              <a:gd name="T30" fmla="*/ 2147483647 w 2336"/>
              <a:gd name="T31" fmla="*/ 2147483647 h 1488"/>
              <a:gd name="T32" fmla="*/ 0 w 2336"/>
              <a:gd name="T33" fmla="*/ 2147483647 h 1488"/>
              <a:gd name="T34" fmla="*/ 0 w 2336"/>
              <a:gd name="T35" fmla="*/ 2147483647 h 1488"/>
              <a:gd name="T36" fmla="*/ 0 w 2336"/>
              <a:gd name="T37" fmla="*/ 2147483647 h 148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36"/>
              <a:gd name="T58" fmla="*/ 0 h 1488"/>
              <a:gd name="T59" fmla="*/ 2336 w 2336"/>
              <a:gd name="T60" fmla="*/ 1488 h 148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36" h="1488">
                <a:moveTo>
                  <a:pt x="0" y="149"/>
                </a:moveTo>
                <a:cubicBezTo>
                  <a:pt x="0" y="67"/>
                  <a:pt x="67" y="0"/>
                  <a:pt x="149" y="0"/>
                </a:cubicBezTo>
                <a:cubicBezTo>
                  <a:pt x="149" y="0"/>
                  <a:pt x="149" y="0"/>
                  <a:pt x="149" y="0"/>
                </a:cubicBezTo>
                <a:lnTo>
                  <a:pt x="2188" y="0"/>
                </a:lnTo>
                <a:cubicBezTo>
                  <a:pt x="2270" y="0"/>
                  <a:pt x="2336" y="67"/>
                  <a:pt x="2336" y="149"/>
                </a:cubicBezTo>
                <a:cubicBezTo>
                  <a:pt x="2336" y="149"/>
                  <a:pt x="2336" y="149"/>
                  <a:pt x="2336" y="149"/>
                </a:cubicBezTo>
                <a:lnTo>
                  <a:pt x="2336" y="1340"/>
                </a:lnTo>
                <a:cubicBezTo>
                  <a:pt x="2336" y="1422"/>
                  <a:pt x="2270" y="1488"/>
                  <a:pt x="2188" y="1488"/>
                </a:cubicBezTo>
                <a:cubicBezTo>
                  <a:pt x="2188" y="1488"/>
                  <a:pt x="2188" y="1488"/>
                  <a:pt x="2188" y="1488"/>
                </a:cubicBezTo>
                <a:lnTo>
                  <a:pt x="149" y="1488"/>
                </a:lnTo>
                <a:cubicBezTo>
                  <a:pt x="67" y="1488"/>
                  <a:pt x="0" y="1422"/>
                  <a:pt x="0" y="1340"/>
                </a:cubicBezTo>
                <a:cubicBezTo>
                  <a:pt x="0" y="1340"/>
                  <a:pt x="0" y="1340"/>
                  <a:pt x="0" y="1340"/>
                </a:cubicBezTo>
                <a:lnTo>
                  <a:pt x="0" y="149"/>
                </a:lnTo>
                <a:close/>
              </a:path>
            </a:pathLst>
          </a:custGeom>
          <a:solidFill>
            <a:srgbClr val="FFFFFF"/>
          </a:solidFill>
          <a:ln w="0">
            <a:solidFill>
              <a:srgbClr val="000000"/>
            </a:solidFill>
            <a:round/>
            <a:headEnd/>
            <a:tailEnd/>
          </a:ln>
        </p:spPr>
        <p:txBody>
          <a:bodyPr/>
          <a:lstStyle/>
          <a:p>
            <a:endParaRPr lang="en-US"/>
          </a:p>
        </p:txBody>
      </p:sp>
      <p:sp>
        <p:nvSpPr>
          <p:cNvPr id="46105" name="Rectangle 36"/>
          <p:cNvSpPr>
            <a:spLocks noChangeArrowheads="1"/>
          </p:cNvSpPr>
          <p:nvPr/>
        </p:nvSpPr>
        <p:spPr bwMode="auto">
          <a:xfrm>
            <a:off x="735013" y="3694113"/>
            <a:ext cx="1500187" cy="958850"/>
          </a:xfrm>
          <a:prstGeom prst="rect">
            <a:avLst/>
          </a:prstGeom>
          <a:solidFill>
            <a:srgbClr val="FFFFFF"/>
          </a:solidFill>
          <a:ln w="9525">
            <a:noFill/>
            <a:miter lim="800000"/>
            <a:headEnd/>
            <a:tailEnd/>
          </a:ln>
        </p:spPr>
        <p:txBody>
          <a:bodyPr/>
          <a:lstStyle/>
          <a:p>
            <a:endParaRPr lang="en-US"/>
          </a:p>
        </p:txBody>
      </p:sp>
      <p:sp>
        <p:nvSpPr>
          <p:cNvPr id="79" name="Freeform 37"/>
          <p:cNvSpPr>
            <a:spLocks noEditPoints="1"/>
          </p:cNvSpPr>
          <p:nvPr/>
        </p:nvSpPr>
        <p:spPr bwMode="auto">
          <a:xfrm>
            <a:off x="719138" y="3678238"/>
            <a:ext cx="1520825" cy="981075"/>
          </a:xfrm>
          <a:custGeom>
            <a:avLst/>
            <a:gdLst>
              <a:gd name="T0" fmla="*/ 2147483647 w 2384"/>
              <a:gd name="T1" fmla="*/ 2147483647 h 1536"/>
              <a:gd name="T2" fmla="*/ 2147483647 w 2384"/>
              <a:gd name="T3" fmla="*/ 2147483647 h 1536"/>
              <a:gd name="T4" fmla="*/ 2147483647 w 2384"/>
              <a:gd name="T5" fmla="*/ 2147483647 h 1536"/>
              <a:gd name="T6" fmla="*/ 2147483647 w 2384"/>
              <a:gd name="T7" fmla="*/ 2147483647 h 1536"/>
              <a:gd name="T8" fmla="*/ 2147483647 w 2384"/>
              <a:gd name="T9" fmla="*/ 2147483647 h 1536"/>
              <a:gd name="T10" fmla="*/ 2147483647 w 2384"/>
              <a:gd name="T11" fmla="*/ 2147483647 h 1536"/>
              <a:gd name="T12" fmla="*/ 2147483647 w 2384"/>
              <a:gd name="T13" fmla="*/ 2147483647 h 1536"/>
              <a:gd name="T14" fmla="*/ 2147483647 w 2384"/>
              <a:gd name="T15" fmla="*/ 2147483647 h 1536"/>
              <a:gd name="T16" fmla="*/ 2147483647 w 2384"/>
              <a:gd name="T17" fmla="*/ 2147483647 h 1536"/>
              <a:gd name="T18" fmla="*/ 2147483647 w 2384"/>
              <a:gd name="T19" fmla="*/ 2147483647 h 1536"/>
              <a:gd name="T20" fmla="*/ 2147483647 w 2384"/>
              <a:gd name="T21" fmla="*/ 2147483647 h 1536"/>
              <a:gd name="T22" fmla="*/ 2147483647 w 2384"/>
              <a:gd name="T23" fmla="*/ 2147483647 h 1536"/>
              <a:gd name="T24" fmla="*/ 2147483647 w 2384"/>
              <a:gd name="T25" fmla="*/ 2147483647 h 1536"/>
              <a:gd name="T26" fmla="*/ 2147483647 w 2384"/>
              <a:gd name="T27" fmla="*/ 2147483647 h 1536"/>
              <a:gd name="T28" fmla="*/ 2147483647 w 2384"/>
              <a:gd name="T29" fmla="*/ 2147483647 h 1536"/>
              <a:gd name="T30" fmla="*/ 2147483647 w 2384"/>
              <a:gd name="T31" fmla="*/ 2147483647 h 1536"/>
              <a:gd name="T32" fmla="*/ 2147483647 w 2384"/>
              <a:gd name="T33" fmla="*/ 2147483647 h 1536"/>
              <a:gd name="T34" fmla="*/ 2147483647 w 2384"/>
              <a:gd name="T35" fmla="*/ 2147483647 h 1536"/>
              <a:gd name="T36" fmla="*/ 2147483647 w 2384"/>
              <a:gd name="T37" fmla="*/ 2147483647 h 1536"/>
              <a:gd name="T38" fmla="*/ 2147483647 w 2384"/>
              <a:gd name="T39" fmla="*/ 2147483647 h 1536"/>
              <a:gd name="T40" fmla="*/ 2147483647 w 2384"/>
              <a:gd name="T41" fmla="*/ 2147483647 h 1536"/>
              <a:gd name="T42" fmla="*/ 2147483647 w 2384"/>
              <a:gd name="T43" fmla="*/ 2147483647 h 1536"/>
              <a:gd name="T44" fmla="*/ 2147483647 w 2384"/>
              <a:gd name="T45" fmla="*/ 2147483647 h 1536"/>
              <a:gd name="T46" fmla="*/ 2147483647 w 2384"/>
              <a:gd name="T47" fmla="*/ 2147483647 h 1536"/>
              <a:gd name="T48" fmla="*/ 2147483647 w 2384"/>
              <a:gd name="T49" fmla="*/ 2147483647 h 1536"/>
              <a:gd name="T50" fmla="*/ 2147483647 w 2384"/>
              <a:gd name="T51" fmla="*/ 2147483647 h 1536"/>
              <a:gd name="T52" fmla="*/ 2147483647 w 2384"/>
              <a:gd name="T53" fmla="*/ 2147483647 h 1536"/>
              <a:gd name="T54" fmla="*/ 2147483647 w 2384"/>
              <a:gd name="T55" fmla="*/ 2147483647 h 1536"/>
              <a:gd name="T56" fmla="*/ 2147483647 w 2384"/>
              <a:gd name="T57" fmla="*/ 2147483647 h 1536"/>
              <a:gd name="T58" fmla="*/ 2147483647 w 2384"/>
              <a:gd name="T59" fmla="*/ 2147483647 h 1536"/>
              <a:gd name="T60" fmla="*/ 2147483647 w 2384"/>
              <a:gd name="T61" fmla="*/ 2147483647 h 1536"/>
              <a:gd name="T62" fmla="*/ 2147483647 w 2384"/>
              <a:gd name="T63" fmla="*/ 2147483647 h 1536"/>
              <a:gd name="T64" fmla="*/ 2147483647 w 2384"/>
              <a:gd name="T65" fmla="*/ 2147483647 h 1536"/>
              <a:gd name="T66" fmla="*/ 2147483647 w 2384"/>
              <a:gd name="T67" fmla="*/ 2147483647 h 1536"/>
              <a:gd name="T68" fmla="*/ 2147483647 w 2384"/>
              <a:gd name="T69" fmla="*/ 2147483647 h 1536"/>
              <a:gd name="T70" fmla="*/ 2147483647 w 2384"/>
              <a:gd name="T71" fmla="*/ 2147483647 h 1536"/>
              <a:gd name="T72" fmla="*/ 2147483647 w 2384"/>
              <a:gd name="T73" fmla="*/ 2147483647 h 1536"/>
              <a:gd name="T74" fmla="*/ 2147483647 w 2384"/>
              <a:gd name="T75" fmla="*/ 2147483647 h 1536"/>
              <a:gd name="T76" fmla="*/ 2147483647 w 2384"/>
              <a:gd name="T77" fmla="*/ 2147483647 h 1536"/>
              <a:gd name="T78" fmla="*/ 2147483647 w 2384"/>
              <a:gd name="T79" fmla="*/ 2147483647 h 1536"/>
              <a:gd name="T80" fmla="*/ 2147483647 w 2384"/>
              <a:gd name="T81" fmla="*/ 2147483647 h 1536"/>
              <a:gd name="T82" fmla="*/ 2147483647 w 2384"/>
              <a:gd name="T83" fmla="*/ 2147483647 h 1536"/>
              <a:gd name="T84" fmla="*/ 2147483647 w 2384"/>
              <a:gd name="T85" fmla="*/ 2147483647 h 1536"/>
              <a:gd name="T86" fmla="*/ 2147483647 w 2384"/>
              <a:gd name="T87" fmla="*/ 2147483647 h 1536"/>
              <a:gd name="T88" fmla="*/ 2147483647 w 2384"/>
              <a:gd name="T89" fmla="*/ 2147483647 h 1536"/>
              <a:gd name="T90" fmla="*/ 2147483647 w 2384"/>
              <a:gd name="T91" fmla="*/ 2147483647 h 1536"/>
              <a:gd name="T92" fmla="*/ 2147483647 w 2384"/>
              <a:gd name="T93" fmla="*/ 2147483647 h 1536"/>
              <a:gd name="T94" fmla="*/ 2147483647 w 2384"/>
              <a:gd name="T95" fmla="*/ 2147483647 h 1536"/>
              <a:gd name="T96" fmla="*/ 2147483647 w 2384"/>
              <a:gd name="T97" fmla="*/ 2147483647 h 1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384"/>
              <a:gd name="T148" fmla="*/ 0 h 1536"/>
              <a:gd name="T149" fmla="*/ 2384 w 2384"/>
              <a:gd name="T150" fmla="*/ 1536 h 1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384" h="1536">
                <a:moveTo>
                  <a:pt x="0" y="173"/>
                </a:moveTo>
                <a:lnTo>
                  <a:pt x="4" y="141"/>
                </a:lnTo>
                <a:cubicBezTo>
                  <a:pt x="4" y="139"/>
                  <a:pt x="4" y="138"/>
                  <a:pt x="5" y="136"/>
                </a:cubicBezTo>
                <a:lnTo>
                  <a:pt x="14" y="108"/>
                </a:lnTo>
                <a:cubicBezTo>
                  <a:pt x="14" y="106"/>
                  <a:pt x="15" y="104"/>
                  <a:pt x="17" y="102"/>
                </a:cubicBezTo>
                <a:lnTo>
                  <a:pt x="49" y="55"/>
                </a:lnTo>
                <a:cubicBezTo>
                  <a:pt x="50" y="52"/>
                  <a:pt x="52" y="50"/>
                  <a:pt x="55" y="49"/>
                </a:cubicBezTo>
                <a:lnTo>
                  <a:pt x="102" y="17"/>
                </a:lnTo>
                <a:cubicBezTo>
                  <a:pt x="104" y="15"/>
                  <a:pt x="106" y="14"/>
                  <a:pt x="108" y="14"/>
                </a:cubicBezTo>
                <a:lnTo>
                  <a:pt x="136" y="5"/>
                </a:lnTo>
                <a:cubicBezTo>
                  <a:pt x="138" y="4"/>
                  <a:pt x="139" y="4"/>
                  <a:pt x="141" y="4"/>
                </a:cubicBezTo>
                <a:lnTo>
                  <a:pt x="171" y="1"/>
                </a:lnTo>
                <a:lnTo>
                  <a:pt x="2212" y="0"/>
                </a:lnTo>
                <a:lnTo>
                  <a:pt x="2245" y="4"/>
                </a:lnTo>
                <a:cubicBezTo>
                  <a:pt x="2247" y="4"/>
                  <a:pt x="2248" y="4"/>
                  <a:pt x="2250" y="5"/>
                </a:cubicBezTo>
                <a:lnTo>
                  <a:pt x="2278" y="14"/>
                </a:lnTo>
                <a:cubicBezTo>
                  <a:pt x="2280" y="14"/>
                  <a:pt x="2282" y="15"/>
                  <a:pt x="2284" y="17"/>
                </a:cubicBezTo>
                <a:lnTo>
                  <a:pt x="2331" y="49"/>
                </a:lnTo>
                <a:cubicBezTo>
                  <a:pt x="2334" y="50"/>
                  <a:pt x="2336" y="53"/>
                  <a:pt x="2338" y="55"/>
                </a:cubicBezTo>
                <a:lnTo>
                  <a:pt x="2369" y="102"/>
                </a:lnTo>
                <a:cubicBezTo>
                  <a:pt x="2370" y="104"/>
                  <a:pt x="2371" y="106"/>
                  <a:pt x="2371" y="108"/>
                </a:cubicBezTo>
                <a:lnTo>
                  <a:pt x="2380" y="136"/>
                </a:lnTo>
                <a:cubicBezTo>
                  <a:pt x="2381" y="138"/>
                  <a:pt x="2381" y="139"/>
                  <a:pt x="2381" y="141"/>
                </a:cubicBezTo>
                <a:lnTo>
                  <a:pt x="2384" y="171"/>
                </a:lnTo>
                <a:lnTo>
                  <a:pt x="2384" y="1364"/>
                </a:lnTo>
                <a:lnTo>
                  <a:pt x="2381" y="1397"/>
                </a:lnTo>
                <a:cubicBezTo>
                  <a:pt x="2381" y="1399"/>
                  <a:pt x="2381" y="1400"/>
                  <a:pt x="2380" y="1402"/>
                </a:cubicBezTo>
                <a:lnTo>
                  <a:pt x="2371" y="1430"/>
                </a:lnTo>
                <a:cubicBezTo>
                  <a:pt x="2371" y="1432"/>
                  <a:pt x="2370" y="1434"/>
                  <a:pt x="2369" y="1436"/>
                </a:cubicBezTo>
                <a:lnTo>
                  <a:pt x="2338" y="1483"/>
                </a:lnTo>
                <a:cubicBezTo>
                  <a:pt x="2336" y="1485"/>
                  <a:pt x="2333" y="1488"/>
                  <a:pt x="2331" y="1489"/>
                </a:cubicBezTo>
                <a:lnTo>
                  <a:pt x="2284" y="1520"/>
                </a:lnTo>
                <a:cubicBezTo>
                  <a:pt x="2282" y="1522"/>
                  <a:pt x="2280" y="1523"/>
                  <a:pt x="2278" y="1523"/>
                </a:cubicBezTo>
                <a:lnTo>
                  <a:pt x="2250" y="1532"/>
                </a:lnTo>
                <a:cubicBezTo>
                  <a:pt x="2248" y="1533"/>
                  <a:pt x="2247" y="1533"/>
                  <a:pt x="2245" y="1533"/>
                </a:cubicBezTo>
                <a:lnTo>
                  <a:pt x="2215" y="1536"/>
                </a:lnTo>
                <a:lnTo>
                  <a:pt x="173" y="1536"/>
                </a:lnTo>
                <a:lnTo>
                  <a:pt x="141" y="1533"/>
                </a:lnTo>
                <a:cubicBezTo>
                  <a:pt x="139" y="1533"/>
                  <a:pt x="138" y="1533"/>
                  <a:pt x="136" y="1532"/>
                </a:cubicBezTo>
                <a:lnTo>
                  <a:pt x="108" y="1523"/>
                </a:lnTo>
                <a:cubicBezTo>
                  <a:pt x="106" y="1523"/>
                  <a:pt x="104" y="1522"/>
                  <a:pt x="102" y="1520"/>
                </a:cubicBezTo>
                <a:lnTo>
                  <a:pt x="55" y="1489"/>
                </a:lnTo>
                <a:cubicBezTo>
                  <a:pt x="53" y="1488"/>
                  <a:pt x="50" y="1486"/>
                  <a:pt x="49" y="1483"/>
                </a:cubicBezTo>
                <a:lnTo>
                  <a:pt x="17" y="1436"/>
                </a:lnTo>
                <a:cubicBezTo>
                  <a:pt x="15" y="1434"/>
                  <a:pt x="14" y="1432"/>
                  <a:pt x="14" y="1430"/>
                </a:cubicBezTo>
                <a:lnTo>
                  <a:pt x="5" y="1402"/>
                </a:lnTo>
                <a:cubicBezTo>
                  <a:pt x="4" y="1400"/>
                  <a:pt x="4" y="1399"/>
                  <a:pt x="4" y="1397"/>
                </a:cubicBezTo>
                <a:lnTo>
                  <a:pt x="1" y="1367"/>
                </a:lnTo>
                <a:lnTo>
                  <a:pt x="0" y="173"/>
                </a:lnTo>
                <a:close/>
                <a:moveTo>
                  <a:pt x="48" y="1362"/>
                </a:moveTo>
                <a:lnTo>
                  <a:pt x="51" y="1392"/>
                </a:lnTo>
                <a:lnTo>
                  <a:pt x="50" y="1387"/>
                </a:lnTo>
                <a:lnTo>
                  <a:pt x="59" y="1415"/>
                </a:lnTo>
                <a:lnTo>
                  <a:pt x="56" y="1409"/>
                </a:lnTo>
                <a:lnTo>
                  <a:pt x="88" y="1456"/>
                </a:lnTo>
                <a:lnTo>
                  <a:pt x="82" y="1449"/>
                </a:lnTo>
                <a:lnTo>
                  <a:pt x="129" y="1480"/>
                </a:lnTo>
                <a:lnTo>
                  <a:pt x="123" y="1478"/>
                </a:lnTo>
                <a:lnTo>
                  <a:pt x="151" y="1487"/>
                </a:lnTo>
                <a:lnTo>
                  <a:pt x="146" y="1486"/>
                </a:lnTo>
                <a:lnTo>
                  <a:pt x="173" y="1488"/>
                </a:lnTo>
                <a:lnTo>
                  <a:pt x="2210" y="1489"/>
                </a:lnTo>
                <a:lnTo>
                  <a:pt x="2240" y="1486"/>
                </a:lnTo>
                <a:lnTo>
                  <a:pt x="2235" y="1487"/>
                </a:lnTo>
                <a:lnTo>
                  <a:pt x="2263" y="1478"/>
                </a:lnTo>
                <a:lnTo>
                  <a:pt x="2257" y="1480"/>
                </a:lnTo>
                <a:lnTo>
                  <a:pt x="2304" y="1449"/>
                </a:lnTo>
                <a:lnTo>
                  <a:pt x="2297" y="1456"/>
                </a:lnTo>
                <a:lnTo>
                  <a:pt x="2328" y="1409"/>
                </a:lnTo>
                <a:lnTo>
                  <a:pt x="2326" y="1415"/>
                </a:lnTo>
                <a:lnTo>
                  <a:pt x="2335" y="1387"/>
                </a:lnTo>
                <a:lnTo>
                  <a:pt x="2334" y="1392"/>
                </a:lnTo>
                <a:lnTo>
                  <a:pt x="2336" y="1364"/>
                </a:lnTo>
                <a:lnTo>
                  <a:pt x="2337" y="176"/>
                </a:lnTo>
                <a:lnTo>
                  <a:pt x="2334" y="146"/>
                </a:lnTo>
                <a:lnTo>
                  <a:pt x="2335" y="151"/>
                </a:lnTo>
                <a:lnTo>
                  <a:pt x="2326" y="123"/>
                </a:lnTo>
                <a:lnTo>
                  <a:pt x="2328" y="129"/>
                </a:lnTo>
                <a:lnTo>
                  <a:pt x="2297" y="82"/>
                </a:lnTo>
                <a:lnTo>
                  <a:pt x="2304" y="88"/>
                </a:lnTo>
                <a:lnTo>
                  <a:pt x="2257" y="56"/>
                </a:lnTo>
                <a:lnTo>
                  <a:pt x="2263" y="59"/>
                </a:lnTo>
                <a:lnTo>
                  <a:pt x="2235" y="50"/>
                </a:lnTo>
                <a:lnTo>
                  <a:pt x="2240" y="51"/>
                </a:lnTo>
                <a:lnTo>
                  <a:pt x="2212" y="48"/>
                </a:lnTo>
                <a:lnTo>
                  <a:pt x="176" y="48"/>
                </a:lnTo>
                <a:lnTo>
                  <a:pt x="146" y="51"/>
                </a:lnTo>
                <a:lnTo>
                  <a:pt x="151" y="50"/>
                </a:lnTo>
                <a:lnTo>
                  <a:pt x="123" y="59"/>
                </a:lnTo>
                <a:lnTo>
                  <a:pt x="129" y="56"/>
                </a:lnTo>
                <a:lnTo>
                  <a:pt x="82" y="88"/>
                </a:lnTo>
                <a:lnTo>
                  <a:pt x="88" y="82"/>
                </a:lnTo>
                <a:lnTo>
                  <a:pt x="56" y="129"/>
                </a:lnTo>
                <a:lnTo>
                  <a:pt x="59" y="123"/>
                </a:lnTo>
                <a:lnTo>
                  <a:pt x="50" y="151"/>
                </a:lnTo>
                <a:lnTo>
                  <a:pt x="51" y="146"/>
                </a:lnTo>
                <a:lnTo>
                  <a:pt x="48" y="173"/>
                </a:lnTo>
                <a:lnTo>
                  <a:pt x="48" y="1362"/>
                </a:lnTo>
                <a:close/>
              </a:path>
            </a:pathLst>
          </a:custGeom>
          <a:solidFill>
            <a:srgbClr val="BBE0E3"/>
          </a:solidFill>
          <a:ln w="0">
            <a:solidFill>
              <a:srgbClr val="BBE0E3"/>
            </a:solidFill>
            <a:round/>
            <a:headEnd/>
            <a:tailEnd/>
          </a:ln>
        </p:spPr>
        <p:txBody>
          <a:bodyPr/>
          <a:lstStyle/>
          <a:p>
            <a:endParaRPr lang="en-US"/>
          </a:p>
        </p:txBody>
      </p:sp>
      <p:sp>
        <p:nvSpPr>
          <p:cNvPr id="80" name="Rectangle 38"/>
          <p:cNvSpPr>
            <a:spLocks noChangeArrowheads="1"/>
          </p:cNvSpPr>
          <p:nvPr/>
        </p:nvSpPr>
        <p:spPr bwMode="auto">
          <a:xfrm>
            <a:off x="971550" y="4070350"/>
            <a:ext cx="641350" cy="212725"/>
          </a:xfrm>
          <a:prstGeom prst="rect">
            <a:avLst/>
          </a:prstGeom>
          <a:noFill/>
          <a:ln w="9525">
            <a:noFill/>
            <a:miter lim="800000"/>
            <a:headEnd/>
            <a:tailEnd/>
          </a:ln>
        </p:spPr>
        <p:txBody>
          <a:bodyPr wrap="none" lIns="0" tIns="0" rIns="0" bIns="0">
            <a:spAutoFit/>
          </a:bodyPr>
          <a:lstStyle/>
          <a:p>
            <a:r>
              <a:rPr lang="lv-LV" sz="1400">
                <a:solidFill>
                  <a:srgbClr val="800000"/>
                </a:solidFill>
              </a:rPr>
              <a:t>Nokrišņi</a:t>
            </a:r>
            <a:endParaRPr lang="en-US"/>
          </a:p>
        </p:txBody>
      </p:sp>
      <p:sp>
        <p:nvSpPr>
          <p:cNvPr id="46108" name="Rectangle 40"/>
          <p:cNvSpPr>
            <a:spLocks noChangeArrowheads="1"/>
          </p:cNvSpPr>
          <p:nvPr/>
        </p:nvSpPr>
        <p:spPr bwMode="auto">
          <a:xfrm>
            <a:off x="2562225" y="3694113"/>
            <a:ext cx="1500188" cy="958850"/>
          </a:xfrm>
          <a:prstGeom prst="rect">
            <a:avLst/>
          </a:prstGeom>
          <a:solidFill>
            <a:srgbClr val="FFFFFF"/>
          </a:solidFill>
          <a:ln w="9525">
            <a:noFill/>
            <a:miter lim="800000"/>
            <a:headEnd/>
            <a:tailEnd/>
          </a:ln>
        </p:spPr>
        <p:txBody>
          <a:bodyPr/>
          <a:lstStyle/>
          <a:p>
            <a:endParaRPr lang="en-US"/>
          </a:p>
        </p:txBody>
      </p:sp>
      <p:sp>
        <p:nvSpPr>
          <p:cNvPr id="82" name="Freeform 43"/>
          <p:cNvSpPr>
            <a:spLocks noEditPoints="1"/>
          </p:cNvSpPr>
          <p:nvPr/>
        </p:nvSpPr>
        <p:spPr bwMode="auto">
          <a:xfrm>
            <a:off x="2555875" y="3644900"/>
            <a:ext cx="1520825" cy="981075"/>
          </a:xfrm>
          <a:custGeom>
            <a:avLst/>
            <a:gdLst>
              <a:gd name="T0" fmla="*/ 2147483647 w 2384"/>
              <a:gd name="T1" fmla="*/ 2147483647 h 1536"/>
              <a:gd name="T2" fmla="*/ 2147483647 w 2384"/>
              <a:gd name="T3" fmla="*/ 2147483647 h 1536"/>
              <a:gd name="T4" fmla="*/ 2147483647 w 2384"/>
              <a:gd name="T5" fmla="*/ 2147483647 h 1536"/>
              <a:gd name="T6" fmla="*/ 2147483647 w 2384"/>
              <a:gd name="T7" fmla="*/ 2147483647 h 1536"/>
              <a:gd name="T8" fmla="*/ 2147483647 w 2384"/>
              <a:gd name="T9" fmla="*/ 2147483647 h 1536"/>
              <a:gd name="T10" fmla="*/ 2147483647 w 2384"/>
              <a:gd name="T11" fmla="*/ 2147483647 h 1536"/>
              <a:gd name="T12" fmla="*/ 2147483647 w 2384"/>
              <a:gd name="T13" fmla="*/ 2147483647 h 1536"/>
              <a:gd name="T14" fmla="*/ 2147483647 w 2384"/>
              <a:gd name="T15" fmla="*/ 2147483647 h 1536"/>
              <a:gd name="T16" fmla="*/ 2147483647 w 2384"/>
              <a:gd name="T17" fmla="*/ 2147483647 h 1536"/>
              <a:gd name="T18" fmla="*/ 2147483647 w 2384"/>
              <a:gd name="T19" fmla="*/ 2147483647 h 1536"/>
              <a:gd name="T20" fmla="*/ 2147483647 w 2384"/>
              <a:gd name="T21" fmla="*/ 2147483647 h 1536"/>
              <a:gd name="T22" fmla="*/ 2147483647 w 2384"/>
              <a:gd name="T23" fmla="*/ 2147483647 h 1536"/>
              <a:gd name="T24" fmla="*/ 2147483647 w 2384"/>
              <a:gd name="T25" fmla="*/ 2147483647 h 1536"/>
              <a:gd name="T26" fmla="*/ 2147483647 w 2384"/>
              <a:gd name="T27" fmla="*/ 2147483647 h 1536"/>
              <a:gd name="T28" fmla="*/ 2147483647 w 2384"/>
              <a:gd name="T29" fmla="*/ 2147483647 h 1536"/>
              <a:gd name="T30" fmla="*/ 2147483647 w 2384"/>
              <a:gd name="T31" fmla="*/ 2147483647 h 1536"/>
              <a:gd name="T32" fmla="*/ 2147483647 w 2384"/>
              <a:gd name="T33" fmla="*/ 2147483647 h 1536"/>
              <a:gd name="T34" fmla="*/ 2147483647 w 2384"/>
              <a:gd name="T35" fmla="*/ 2147483647 h 1536"/>
              <a:gd name="T36" fmla="*/ 2147483647 w 2384"/>
              <a:gd name="T37" fmla="*/ 2147483647 h 1536"/>
              <a:gd name="T38" fmla="*/ 2147483647 w 2384"/>
              <a:gd name="T39" fmla="*/ 2147483647 h 1536"/>
              <a:gd name="T40" fmla="*/ 2147483647 w 2384"/>
              <a:gd name="T41" fmla="*/ 2147483647 h 1536"/>
              <a:gd name="T42" fmla="*/ 2147483647 w 2384"/>
              <a:gd name="T43" fmla="*/ 2147483647 h 1536"/>
              <a:gd name="T44" fmla="*/ 2147483647 w 2384"/>
              <a:gd name="T45" fmla="*/ 2147483647 h 1536"/>
              <a:gd name="T46" fmla="*/ 2147483647 w 2384"/>
              <a:gd name="T47" fmla="*/ 2147483647 h 1536"/>
              <a:gd name="T48" fmla="*/ 2147483647 w 2384"/>
              <a:gd name="T49" fmla="*/ 2147483647 h 1536"/>
              <a:gd name="T50" fmla="*/ 2147483647 w 2384"/>
              <a:gd name="T51" fmla="*/ 2147483647 h 1536"/>
              <a:gd name="T52" fmla="*/ 2147483647 w 2384"/>
              <a:gd name="T53" fmla="*/ 2147483647 h 1536"/>
              <a:gd name="T54" fmla="*/ 2147483647 w 2384"/>
              <a:gd name="T55" fmla="*/ 2147483647 h 1536"/>
              <a:gd name="T56" fmla="*/ 2147483647 w 2384"/>
              <a:gd name="T57" fmla="*/ 2147483647 h 1536"/>
              <a:gd name="T58" fmla="*/ 2147483647 w 2384"/>
              <a:gd name="T59" fmla="*/ 2147483647 h 1536"/>
              <a:gd name="T60" fmla="*/ 2147483647 w 2384"/>
              <a:gd name="T61" fmla="*/ 2147483647 h 1536"/>
              <a:gd name="T62" fmla="*/ 2147483647 w 2384"/>
              <a:gd name="T63" fmla="*/ 2147483647 h 1536"/>
              <a:gd name="T64" fmla="*/ 2147483647 w 2384"/>
              <a:gd name="T65" fmla="*/ 2147483647 h 1536"/>
              <a:gd name="T66" fmla="*/ 2147483647 w 2384"/>
              <a:gd name="T67" fmla="*/ 2147483647 h 1536"/>
              <a:gd name="T68" fmla="*/ 2147483647 w 2384"/>
              <a:gd name="T69" fmla="*/ 2147483647 h 1536"/>
              <a:gd name="T70" fmla="*/ 2147483647 w 2384"/>
              <a:gd name="T71" fmla="*/ 2147483647 h 1536"/>
              <a:gd name="T72" fmla="*/ 2147483647 w 2384"/>
              <a:gd name="T73" fmla="*/ 2147483647 h 1536"/>
              <a:gd name="T74" fmla="*/ 2147483647 w 2384"/>
              <a:gd name="T75" fmla="*/ 2147483647 h 1536"/>
              <a:gd name="T76" fmla="*/ 2147483647 w 2384"/>
              <a:gd name="T77" fmla="*/ 2147483647 h 1536"/>
              <a:gd name="T78" fmla="*/ 2147483647 w 2384"/>
              <a:gd name="T79" fmla="*/ 2147483647 h 1536"/>
              <a:gd name="T80" fmla="*/ 2147483647 w 2384"/>
              <a:gd name="T81" fmla="*/ 2147483647 h 1536"/>
              <a:gd name="T82" fmla="*/ 2147483647 w 2384"/>
              <a:gd name="T83" fmla="*/ 2147483647 h 1536"/>
              <a:gd name="T84" fmla="*/ 2147483647 w 2384"/>
              <a:gd name="T85" fmla="*/ 2147483647 h 1536"/>
              <a:gd name="T86" fmla="*/ 2147483647 w 2384"/>
              <a:gd name="T87" fmla="*/ 2147483647 h 1536"/>
              <a:gd name="T88" fmla="*/ 2147483647 w 2384"/>
              <a:gd name="T89" fmla="*/ 2147483647 h 1536"/>
              <a:gd name="T90" fmla="*/ 2147483647 w 2384"/>
              <a:gd name="T91" fmla="*/ 2147483647 h 1536"/>
              <a:gd name="T92" fmla="*/ 2147483647 w 2384"/>
              <a:gd name="T93" fmla="*/ 2147483647 h 1536"/>
              <a:gd name="T94" fmla="*/ 2147483647 w 2384"/>
              <a:gd name="T95" fmla="*/ 2147483647 h 1536"/>
              <a:gd name="T96" fmla="*/ 2147483647 w 2384"/>
              <a:gd name="T97" fmla="*/ 2147483647 h 1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384"/>
              <a:gd name="T148" fmla="*/ 0 h 1536"/>
              <a:gd name="T149" fmla="*/ 2384 w 2384"/>
              <a:gd name="T150" fmla="*/ 1536 h 1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384" h="1536">
                <a:moveTo>
                  <a:pt x="0" y="173"/>
                </a:moveTo>
                <a:lnTo>
                  <a:pt x="4" y="141"/>
                </a:lnTo>
                <a:cubicBezTo>
                  <a:pt x="4" y="139"/>
                  <a:pt x="4" y="138"/>
                  <a:pt x="5" y="136"/>
                </a:cubicBezTo>
                <a:lnTo>
                  <a:pt x="14" y="108"/>
                </a:lnTo>
                <a:cubicBezTo>
                  <a:pt x="14" y="106"/>
                  <a:pt x="15" y="104"/>
                  <a:pt x="17" y="102"/>
                </a:cubicBezTo>
                <a:lnTo>
                  <a:pt x="49" y="55"/>
                </a:lnTo>
                <a:cubicBezTo>
                  <a:pt x="50" y="52"/>
                  <a:pt x="52" y="50"/>
                  <a:pt x="55" y="49"/>
                </a:cubicBezTo>
                <a:lnTo>
                  <a:pt x="102" y="17"/>
                </a:lnTo>
                <a:cubicBezTo>
                  <a:pt x="104" y="15"/>
                  <a:pt x="106" y="14"/>
                  <a:pt x="108" y="14"/>
                </a:cubicBezTo>
                <a:lnTo>
                  <a:pt x="136" y="5"/>
                </a:lnTo>
                <a:cubicBezTo>
                  <a:pt x="138" y="4"/>
                  <a:pt x="139" y="4"/>
                  <a:pt x="141" y="4"/>
                </a:cubicBezTo>
                <a:lnTo>
                  <a:pt x="171" y="1"/>
                </a:lnTo>
                <a:lnTo>
                  <a:pt x="2212" y="0"/>
                </a:lnTo>
                <a:lnTo>
                  <a:pt x="2245" y="4"/>
                </a:lnTo>
                <a:cubicBezTo>
                  <a:pt x="2247" y="4"/>
                  <a:pt x="2248" y="4"/>
                  <a:pt x="2250" y="5"/>
                </a:cubicBezTo>
                <a:lnTo>
                  <a:pt x="2278" y="14"/>
                </a:lnTo>
                <a:cubicBezTo>
                  <a:pt x="2280" y="14"/>
                  <a:pt x="2282" y="15"/>
                  <a:pt x="2284" y="17"/>
                </a:cubicBezTo>
                <a:lnTo>
                  <a:pt x="2331" y="49"/>
                </a:lnTo>
                <a:cubicBezTo>
                  <a:pt x="2334" y="50"/>
                  <a:pt x="2336" y="53"/>
                  <a:pt x="2338" y="55"/>
                </a:cubicBezTo>
                <a:lnTo>
                  <a:pt x="2369" y="102"/>
                </a:lnTo>
                <a:cubicBezTo>
                  <a:pt x="2370" y="104"/>
                  <a:pt x="2371" y="106"/>
                  <a:pt x="2371" y="108"/>
                </a:cubicBezTo>
                <a:lnTo>
                  <a:pt x="2380" y="136"/>
                </a:lnTo>
                <a:cubicBezTo>
                  <a:pt x="2381" y="138"/>
                  <a:pt x="2381" y="139"/>
                  <a:pt x="2381" y="141"/>
                </a:cubicBezTo>
                <a:lnTo>
                  <a:pt x="2384" y="171"/>
                </a:lnTo>
                <a:lnTo>
                  <a:pt x="2384" y="1364"/>
                </a:lnTo>
                <a:lnTo>
                  <a:pt x="2381" y="1397"/>
                </a:lnTo>
                <a:cubicBezTo>
                  <a:pt x="2381" y="1399"/>
                  <a:pt x="2381" y="1400"/>
                  <a:pt x="2380" y="1402"/>
                </a:cubicBezTo>
                <a:lnTo>
                  <a:pt x="2371" y="1430"/>
                </a:lnTo>
                <a:cubicBezTo>
                  <a:pt x="2371" y="1432"/>
                  <a:pt x="2370" y="1434"/>
                  <a:pt x="2369" y="1436"/>
                </a:cubicBezTo>
                <a:lnTo>
                  <a:pt x="2338" y="1483"/>
                </a:lnTo>
                <a:cubicBezTo>
                  <a:pt x="2336" y="1485"/>
                  <a:pt x="2333" y="1488"/>
                  <a:pt x="2331" y="1489"/>
                </a:cubicBezTo>
                <a:lnTo>
                  <a:pt x="2284" y="1520"/>
                </a:lnTo>
                <a:cubicBezTo>
                  <a:pt x="2282" y="1522"/>
                  <a:pt x="2280" y="1523"/>
                  <a:pt x="2278" y="1523"/>
                </a:cubicBezTo>
                <a:lnTo>
                  <a:pt x="2250" y="1532"/>
                </a:lnTo>
                <a:cubicBezTo>
                  <a:pt x="2248" y="1533"/>
                  <a:pt x="2247" y="1533"/>
                  <a:pt x="2245" y="1533"/>
                </a:cubicBezTo>
                <a:lnTo>
                  <a:pt x="2215" y="1536"/>
                </a:lnTo>
                <a:lnTo>
                  <a:pt x="173" y="1536"/>
                </a:lnTo>
                <a:lnTo>
                  <a:pt x="141" y="1533"/>
                </a:lnTo>
                <a:cubicBezTo>
                  <a:pt x="139" y="1533"/>
                  <a:pt x="138" y="1533"/>
                  <a:pt x="136" y="1532"/>
                </a:cubicBezTo>
                <a:lnTo>
                  <a:pt x="108" y="1523"/>
                </a:lnTo>
                <a:cubicBezTo>
                  <a:pt x="106" y="1523"/>
                  <a:pt x="104" y="1522"/>
                  <a:pt x="102" y="1520"/>
                </a:cubicBezTo>
                <a:lnTo>
                  <a:pt x="55" y="1489"/>
                </a:lnTo>
                <a:cubicBezTo>
                  <a:pt x="53" y="1488"/>
                  <a:pt x="50" y="1486"/>
                  <a:pt x="49" y="1483"/>
                </a:cubicBezTo>
                <a:lnTo>
                  <a:pt x="17" y="1436"/>
                </a:lnTo>
                <a:cubicBezTo>
                  <a:pt x="15" y="1434"/>
                  <a:pt x="14" y="1432"/>
                  <a:pt x="14" y="1430"/>
                </a:cubicBezTo>
                <a:lnTo>
                  <a:pt x="5" y="1402"/>
                </a:lnTo>
                <a:cubicBezTo>
                  <a:pt x="4" y="1400"/>
                  <a:pt x="4" y="1399"/>
                  <a:pt x="4" y="1397"/>
                </a:cubicBezTo>
                <a:lnTo>
                  <a:pt x="1" y="1367"/>
                </a:lnTo>
                <a:lnTo>
                  <a:pt x="0" y="173"/>
                </a:lnTo>
                <a:close/>
                <a:moveTo>
                  <a:pt x="48" y="1362"/>
                </a:moveTo>
                <a:lnTo>
                  <a:pt x="51" y="1392"/>
                </a:lnTo>
                <a:lnTo>
                  <a:pt x="50" y="1387"/>
                </a:lnTo>
                <a:lnTo>
                  <a:pt x="59" y="1415"/>
                </a:lnTo>
                <a:lnTo>
                  <a:pt x="56" y="1409"/>
                </a:lnTo>
                <a:lnTo>
                  <a:pt x="88" y="1456"/>
                </a:lnTo>
                <a:lnTo>
                  <a:pt x="82" y="1449"/>
                </a:lnTo>
                <a:lnTo>
                  <a:pt x="129" y="1480"/>
                </a:lnTo>
                <a:lnTo>
                  <a:pt x="123" y="1478"/>
                </a:lnTo>
                <a:lnTo>
                  <a:pt x="151" y="1487"/>
                </a:lnTo>
                <a:lnTo>
                  <a:pt x="146" y="1486"/>
                </a:lnTo>
                <a:lnTo>
                  <a:pt x="173" y="1488"/>
                </a:lnTo>
                <a:lnTo>
                  <a:pt x="2210" y="1489"/>
                </a:lnTo>
                <a:lnTo>
                  <a:pt x="2240" y="1486"/>
                </a:lnTo>
                <a:lnTo>
                  <a:pt x="2235" y="1487"/>
                </a:lnTo>
                <a:lnTo>
                  <a:pt x="2263" y="1478"/>
                </a:lnTo>
                <a:lnTo>
                  <a:pt x="2257" y="1480"/>
                </a:lnTo>
                <a:lnTo>
                  <a:pt x="2304" y="1449"/>
                </a:lnTo>
                <a:lnTo>
                  <a:pt x="2297" y="1456"/>
                </a:lnTo>
                <a:lnTo>
                  <a:pt x="2328" y="1409"/>
                </a:lnTo>
                <a:lnTo>
                  <a:pt x="2326" y="1415"/>
                </a:lnTo>
                <a:lnTo>
                  <a:pt x="2335" y="1387"/>
                </a:lnTo>
                <a:lnTo>
                  <a:pt x="2334" y="1392"/>
                </a:lnTo>
                <a:lnTo>
                  <a:pt x="2336" y="1364"/>
                </a:lnTo>
                <a:lnTo>
                  <a:pt x="2337" y="176"/>
                </a:lnTo>
                <a:lnTo>
                  <a:pt x="2334" y="146"/>
                </a:lnTo>
                <a:lnTo>
                  <a:pt x="2335" y="151"/>
                </a:lnTo>
                <a:lnTo>
                  <a:pt x="2326" y="123"/>
                </a:lnTo>
                <a:lnTo>
                  <a:pt x="2328" y="129"/>
                </a:lnTo>
                <a:lnTo>
                  <a:pt x="2297" y="82"/>
                </a:lnTo>
                <a:lnTo>
                  <a:pt x="2304" y="88"/>
                </a:lnTo>
                <a:lnTo>
                  <a:pt x="2257" y="56"/>
                </a:lnTo>
                <a:lnTo>
                  <a:pt x="2263" y="59"/>
                </a:lnTo>
                <a:lnTo>
                  <a:pt x="2235" y="50"/>
                </a:lnTo>
                <a:lnTo>
                  <a:pt x="2240" y="51"/>
                </a:lnTo>
                <a:lnTo>
                  <a:pt x="2212" y="48"/>
                </a:lnTo>
                <a:lnTo>
                  <a:pt x="176" y="48"/>
                </a:lnTo>
                <a:lnTo>
                  <a:pt x="146" y="51"/>
                </a:lnTo>
                <a:lnTo>
                  <a:pt x="151" y="50"/>
                </a:lnTo>
                <a:lnTo>
                  <a:pt x="123" y="59"/>
                </a:lnTo>
                <a:lnTo>
                  <a:pt x="129" y="56"/>
                </a:lnTo>
                <a:lnTo>
                  <a:pt x="82" y="88"/>
                </a:lnTo>
                <a:lnTo>
                  <a:pt x="88" y="82"/>
                </a:lnTo>
                <a:lnTo>
                  <a:pt x="56" y="129"/>
                </a:lnTo>
                <a:lnTo>
                  <a:pt x="59" y="123"/>
                </a:lnTo>
                <a:lnTo>
                  <a:pt x="50" y="151"/>
                </a:lnTo>
                <a:lnTo>
                  <a:pt x="51" y="146"/>
                </a:lnTo>
                <a:lnTo>
                  <a:pt x="48" y="173"/>
                </a:lnTo>
                <a:lnTo>
                  <a:pt x="48" y="1362"/>
                </a:lnTo>
                <a:close/>
              </a:path>
            </a:pathLst>
          </a:custGeom>
          <a:solidFill>
            <a:srgbClr val="BBE0E3"/>
          </a:solidFill>
          <a:ln w="0">
            <a:solidFill>
              <a:srgbClr val="BBE0E3"/>
            </a:solidFill>
            <a:round/>
            <a:headEnd/>
            <a:tailEnd/>
          </a:ln>
        </p:spPr>
        <p:txBody>
          <a:bodyPr/>
          <a:lstStyle/>
          <a:p>
            <a:endParaRPr lang="en-US"/>
          </a:p>
        </p:txBody>
      </p:sp>
      <p:sp>
        <p:nvSpPr>
          <p:cNvPr id="83" name="Rectangle 44"/>
          <p:cNvSpPr>
            <a:spLocks noChangeArrowheads="1"/>
          </p:cNvSpPr>
          <p:nvPr/>
        </p:nvSpPr>
        <p:spPr bwMode="auto">
          <a:xfrm>
            <a:off x="2627313" y="3933825"/>
            <a:ext cx="1368425" cy="425450"/>
          </a:xfrm>
          <a:prstGeom prst="rect">
            <a:avLst/>
          </a:prstGeom>
          <a:noFill/>
          <a:ln w="9525">
            <a:noFill/>
            <a:miter lim="800000"/>
            <a:headEnd/>
            <a:tailEnd/>
          </a:ln>
        </p:spPr>
        <p:txBody>
          <a:bodyPr lIns="0" tIns="0" rIns="0" bIns="0">
            <a:spAutoFit/>
          </a:bodyPr>
          <a:lstStyle/>
          <a:p>
            <a:pPr algn="ctr"/>
            <a:r>
              <a:rPr lang="lv-LV" sz="1400">
                <a:solidFill>
                  <a:srgbClr val="800000"/>
                </a:solidFill>
              </a:rPr>
              <a:t>Gaisa mitruma deficīts</a:t>
            </a:r>
            <a:endParaRPr lang="en-US" sz="1400">
              <a:solidFill>
                <a:srgbClr val="800000"/>
              </a:solidFill>
            </a:endParaRPr>
          </a:p>
        </p:txBody>
      </p:sp>
      <p:sp>
        <p:nvSpPr>
          <p:cNvPr id="46111" name="Rectangle 47"/>
          <p:cNvSpPr>
            <a:spLocks noChangeArrowheads="1"/>
          </p:cNvSpPr>
          <p:nvPr/>
        </p:nvSpPr>
        <p:spPr bwMode="auto">
          <a:xfrm>
            <a:off x="4387850" y="3694113"/>
            <a:ext cx="1500188" cy="958850"/>
          </a:xfrm>
          <a:prstGeom prst="rect">
            <a:avLst/>
          </a:prstGeom>
          <a:solidFill>
            <a:srgbClr val="FFFFFF"/>
          </a:solidFill>
          <a:ln w="9525">
            <a:noFill/>
            <a:miter lim="800000"/>
            <a:headEnd/>
            <a:tailEnd/>
          </a:ln>
        </p:spPr>
        <p:txBody>
          <a:bodyPr/>
          <a:lstStyle/>
          <a:p>
            <a:endParaRPr lang="en-US"/>
          </a:p>
        </p:txBody>
      </p:sp>
      <p:sp>
        <p:nvSpPr>
          <p:cNvPr id="85" name="Freeform 50"/>
          <p:cNvSpPr>
            <a:spLocks noEditPoints="1"/>
          </p:cNvSpPr>
          <p:nvPr/>
        </p:nvSpPr>
        <p:spPr bwMode="auto">
          <a:xfrm>
            <a:off x="4356100" y="3644900"/>
            <a:ext cx="1520825" cy="981075"/>
          </a:xfrm>
          <a:custGeom>
            <a:avLst/>
            <a:gdLst>
              <a:gd name="T0" fmla="*/ 2147483647 w 2384"/>
              <a:gd name="T1" fmla="*/ 2147483647 h 1536"/>
              <a:gd name="T2" fmla="*/ 2147483647 w 2384"/>
              <a:gd name="T3" fmla="*/ 2147483647 h 1536"/>
              <a:gd name="T4" fmla="*/ 2147483647 w 2384"/>
              <a:gd name="T5" fmla="*/ 2147483647 h 1536"/>
              <a:gd name="T6" fmla="*/ 2147483647 w 2384"/>
              <a:gd name="T7" fmla="*/ 2147483647 h 1536"/>
              <a:gd name="T8" fmla="*/ 2147483647 w 2384"/>
              <a:gd name="T9" fmla="*/ 2147483647 h 1536"/>
              <a:gd name="T10" fmla="*/ 2147483647 w 2384"/>
              <a:gd name="T11" fmla="*/ 2147483647 h 1536"/>
              <a:gd name="T12" fmla="*/ 2147483647 w 2384"/>
              <a:gd name="T13" fmla="*/ 2147483647 h 1536"/>
              <a:gd name="T14" fmla="*/ 2147483647 w 2384"/>
              <a:gd name="T15" fmla="*/ 2147483647 h 1536"/>
              <a:gd name="T16" fmla="*/ 2147483647 w 2384"/>
              <a:gd name="T17" fmla="*/ 2147483647 h 1536"/>
              <a:gd name="T18" fmla="*/ 2147483647 w 2384"/>
              <a:gd name="T19" fmla="*/ 2147483647 h 1536"/>
              <a:gd name="T20" fmla="*/ 2147483647 w 2384"/>
              <a:gd name="T21" fmla="*/ 2147483647 h 1536"/>
              <a:gd name="T22" fmla="*/ 2147483647 w 2384"/>
              <a:gd name="T23" fmla="*/ 2147483647 h 1536"/>
              <a:gd name="T24" fmla="*/ 2147483647 w 2384"/>
              <a:gd name="T25" fmla="*/ 2147483647 h 1536"/>
              <a:gd name="T26" fmla="*/ 2147483647 w 2384"/>
              <a:gd name="T27" fmla="*/ 2147483647 h 1536"/>
              <a:gd name="T28" fmla="*/ 2147483647 w 2384"/>
              <a:gd name="T29" fmla="*/ 2147483647 h 1536"/>
              <a:gd name="T30" fmla="*/ 2147483647 w 2384"/>
              <a:gd name="T31" fmla="*/ 2147483647 h 1536"/>
              <a:gd name="T32" fmla="*/ 2147483647 w 2384"/>
              <a:gd name="T33" fmla="*/ 2147483647 h 1536"/>
              <a:gd name="T34" fmla="*/ 2147483647 w 2384"/>
              <a:gd name="T35" fmla="*/ 2147483647 h 1536"/>
              <a:gd name="T36" fmla="*/ 2147483647 w 2384"/>
              <a:gd name="T37" fmla="*/ 2147483647 h 1536"/>
              <a:gd name="T38" fmla="*/ 2147483647 w 2384"/>
              <a:gd name="T39" fmla="*/ 2147483647 h 1536"/>
              <a:gd name="T40" fmla="*/ 2147483647 w 2384"/>
              <a:gd name="T41" fmla="*/ 2147483647 h 1536"/>
              <a:gd name="T42" fmla="*/ 2147483647 w 2384"/>
              <a:gd name="T43" fmla="*/ 2147483647 h 1536"/>
              <a:gd name="T44" fmla="*/ 2147483647 w 2384"/>
              <a:gd name="T45" fmla="*/ 2147483647 h 1536"/>
              <a:gd name="T46" fmla="*/ 2147483647 w 2384"/>
              <a:gd name="T47" fmla="*/ 2147483647 h 1536"/>
              <a:gd name="T48" fmla="*/ 2147483647 w 2384"/>
              <a:gd name="T49" fmla="*/ 2147483647 h 1536"/>
              <a:gd name="T50" fmla="*/ 2147483647 w 2384"/>
              <a:gd name="T51" fmla="*/ 2147483647 h 1536"/>
              <a:gd name="T52" fmla="*/ 2147483647 w 2384"/>
              <a:gd name="T53" fmla="*/ 2147483647 h 1536"/>
              <a:gd name="T54" fmla="*/ 2147483647 w 2384"/>
              <a:gd name="T55" fmla="*/ 2147483647 h 1536"/>
              <a:gd name="T56" fmla="*/ 2147483647 w 2384"/>
              <a:gd name="T57" fmla="*/ 2147483647 h 1536"/>
              <a:gd name="T58" fmla="*/ 2147483647 w 2384"/>
              <a:gd name="T59" fmla="*/ 2147483647 h 1536"/>
              <a:gd name="T60" fmla="*/ 2147483647 w 2384"/>
              <a:gd name="T61" fmla="*/ 2147483647 h 1536"/>
              <a:gd name="T62" fmla="*/ 2147483647 w 2384"/>
              <a:gd name="T63" fmla="*/ 2147483647 h 1536"/>
              <a:gd name="T64" fmla="*/ 2147483647 w 2384"/>
              <a:gd name="T65" fmla="*/ 2147483647 h 1536"/>
              <a:gd name="T66" fmla="*/ 2147483647 w 2384"/>
              <a:gd name="T67" fmla="*/ 2147483647 h 1536"/>
              <a:gd name="T68" fmla="*/ 2147483647 w 2384"/>
              <a:gd name="T69" fmla="*/ 2147483647 h 1536"/>
              <a:gd name="T70" fmla="*/ 2147483647 w 2384"/>
              <a:gd name="T71" fmla="*/ 2147483647 h 1536"/>
              <a:gd name="T72" fmla="*/ 2147483647 w 2384"/>
              <a:gd name="T73" fmla="*/ 2147483647 h 1536"/>
              <a:gd name="T74" fmla="*/ 2147483647 w 2384"/>
              <a:gd name="T75" fmla="*/ 2147483647 h 1536"/>
              <a:gd name="T76" fmla="*/ 2147483647 w 2384"/>
              <a:gd name="T77" fmla="*/ 2147483647 h 1536"/>
              <a:gd name="T78" fmla="*/ 2147483647 w 2384"/>
              <a:gd name="T79" fmla="*/ 2147483647 h 1536"/>
              <a:gd name="T80" fmla="*/ 2147483647 w 2384"/>
              <a:gd name="T81" fmla="*/ 2147483647 h 1536"/>
              <a:gd name="T82" fmla="*/ 2147483647 w 2384"/>
              <a:gd name="T83" fmla="*/ 2147483647 h 1536"/>
              <a:gd name="T84" fmla="*/ 2147483647 w 2384"/>
              <a:gd name="T85" fmla="*/ 2147483647 h 1536"/>
              <a:gd name="T86" fmla="*/ 2147483647 w 2384"/>
              <a:gd name="T87" fmla="*/ 2147483647 h 1536"/>
              <a:gd name="T88" fmla="*/ 2147483647 w 2384"/>
              <a:gd name="T89" fmla="*/ 2147483647 h 1536"/>
              <a:gd name="T90" fmla="*/ 2147483647 w 2384"/>
              <a:gd name="T91" fmla="*/ 2147483647 h 1536"/>
              <a:gd name="T92" fmla="*/ 2147483647 w 2384"/>
              <a:gd name="T93" fmla="*/ 2147483647 h 1536"/>
              <a:gd name="T94" fmla="*/ 2147483647 w 2384"/>
              <a:gd name="T95" fmla="*/ 2147483647 h 1536"/>
              <a:gd name="T96" fmla="*/ 2147483647 w 2384"/>
              <a:gd name="T97" fmla="*/ 2147483647 h 1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384"/>
              <a:gd name="T148" fmla="*/ 0 h 1536"/>
              <a:gd name="T149" fmla="*/ 2384 w 2384"/>
              <a:gd name="T150" fmla="*/ 1536 h 1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384" h="1536">
                <a:moveTo>
                  <a:pt x="0" y="173"/>
                </a:moveTo>
                <a:lnTo>
                  <a:pt x="4" y="141"/>
                </a:lnTo>
                <a:cubicBezTo>
                  <a:pt x="4" y="139"/>
                  <a:pt x="4" y="138"/>
                  <a:pt x="5" y="136"/>
                </a:cubicBezTo>
                <a:lnTo>
                  <a:pt x="14" y="108"/>
                </a:lnTo>
                <a:cubicBezTo>
                  <a:pt x="14" y="106"/>
                  <a:pt x="15" y="104"/>
                  <a:pt x="17" y="102"/>
                </a:cubicBezTo>
                <a:lnTo>
                  <a:pt x="49" y="55"/>
                </a:lnTo>
                <a:cubicBezTo>
                  <a:pt x="50" y="52"/>
                  <a:pt x="52" y="50"/>
                  <a:pt x="55" y="49"/>
                </a:cubicBezTo>
                <a:lnTo>
                  <a:pt x="102" y="17"/>
                </a:lnTo>
                <a:cubicBezTo>
                  <a:pt x="104" y="15"/>
                  <a:pt x="106" y="14"/>
                  <a:pt x="108" y="14"/>
                </a:cubicBezTo>
                <a:lnTo>
                  <a:pt x="136" y="5"/>
                </a:lnTo>
                <a:cubicBezTo>
                  <a:pt x="138" y="4"/>
                  <a:pt x="139" y="4"/>
                  <a:pt x="141" y="4"/>
                </a:cubicBezTo>
                <a:lnTo>
                  <a:pt x="171" y="1"/>
                </a:lnTo>
                <a:lnTo>
                  <a:pt x="2212" y="0"/>
                </a:lnTo>
                <a:lnTo>
                  <a:pt x="2245" y="4"/>
                </a:lnTo>
                <a:cubicBezTo>
                  <a:pt x="2247" y="4"/>
                  <a:pt x="2248" y="4"/>
                  <a:pt x="2250" y="5"/>
                </a:cubicBezTo>
                <a:lnTo>
                  <a:pt x="2278" y="14"/>
                </a:lnTo>
                <a:cubicBezTo>
                  <a:pt x="2280" y="14"/>
                  <a:pt x="2282" y="15"/>
                  <a:pt x="2284" y="17"/>
                </a:cubicBezTo>
                <a:lnTo>
                  <a:pt x="2331" y="49"/>
                </a:lnTo>
                <a:cubicBezTo>
                  <a:pt x="2334" y="50"/>
                  <a:pt x="2336" y="53"/>
                  <a:pt x="2337" y="55"/>
                </a:cubicBezTo>
                <a:lnTo>
                  <a:pt x="2368" y="102"/>
                </a:lnTo>
                <a:cubicBezTo>
                  <a:pt x="2370" y="104"/>
                  <a:pt x="2371" y="106"/>
                  <a:pt x="2371" y="108"/>
                </a:cubicBezTo>
                <a:lnTo>
                  <a:pt x="2380" y="136"/>
                </a:lnTo>
                <a:cubicBezTo>
                  <a:pt x="2381" y="138"/>
                  <a:pt x="2381" y="139"/>
                  <a:pt x="2381" y="141"/>
                </a:cubicBezTo>
                <a:lnTo>
                  <a:pt x="2384" y="171"/>
                </a:lnTo>
                <a:lnTo>
                  <a:pt x="2384" y="1364"/>
                </a:lnTo>
                <a:lnTo>
                  <a:pt x="2381" y="1397"/>
                </a:lnTo>
                <a:cubicBezTo>
                  <a:pt x="2381" y="1399"/>
                  <a:pt x="2381" y="1400"/>
                  <a:pt x="2380" y="1402"/>
                </a:cubicBezTo>
                <a:lnTo>
                  <a:pt x="2371" y="1430"/>
                </a:lnTo>
                <a:cubicBezTo>
                  <a:pt x="2371" y="1432"/>
                  <a:pt x="2370" y="1434"/>
                  <a:pt x="2368" y="1436"/>
                </a:cubicBezTo>
                <a:lnTo>
                  <a:pt x="2337" y="1483"/>
                </a:lnTo>
                <a:cubicBezTo>
                  <a:pt x="2336" y="1485"/>
                  <a:pt x="2333" y="1488"/>
                  <a:pt x="2331" y="1489"/>
                </a:cubicBezTo>
                <a:lnTo>
                  <a:pt x="2284" y="1520"/>
                </a:lnTo>
                <a:cubicBezTo>
                  <a:pt x="2282" y="1522"/>
                  <a:pt x="2280" y="1523"/>
                  <a:pt x="2278" y="1523"/>
                </a:cubicBezTo>
                <a:lnTo>
                  <a:pt x="2250" y="1532"/>
                </a:lnTo>
                <a:cubicBezTo>
                  <a:pt x="2248" y="1533"/>
                  <a:pt x="2247" y="1533"/>
                  <a:pt x="2245" y="1533"/>
                </a:cubicBezTo>
                <a:lnTo>
                  <a:pt x="2215" y="1536"/>
                </a:lnTo>
                <a:lnTo>
                  <a:pt x="173" y="1536"/>
                </a:lnTo>
                <a:lnTo>
                  <a:pt x="141" y="1533"/>
                </a:lnTo>
                <a:cubicBezTo>
                  <a:pt x="139" y="1533"/>
                  <a:pt x="138" y="1533"/>
                  <a:pt x="136" y="1532"/>
                </a:cubicBezTo>
                <a:lnTo>
                  <a:pt x="108" y="1523"/>
                </a:lnTo>
                <a:cubicBezTo>
                  <a:pt x="106" y="1523"/>
                  <a:pt x="104" y="1522"/>
                  <a:pt x="102" y="1520"/>
                </a:cubicBezTo>
                <a:lnTo>
                  <a:pt x="55" y="1489"/>
                </a:lnTo>
                <a:cubicBezTo>
                  <a:pt x="53" y="1488"/>
                  <a:pt x="50" y="1486"/>
                  <a:pt x="49" y="1483"/>
                </a:cubicBezTo>
                <a:lnTo>
                  <a:pt x="17" y="1436"/>
                </a:lnTo>
                <a:cubicBezTo>
                  <a:pt x="15" y="1434"/>
                  <a:pt x="14" y="1432"/>
                  <a:pt x="14" y="1430"/>
                </a:cubicBezTo>
                <a:lnTo>
                  <a:pt x="5" y="1402"/>
                </a:lnTo>
                <a:cubicBezTo>
                  <a:pt x="4" y="1400"/>
                  <a:pt x="4" y="1399"/>
                  <a:pt x="4" y="1397"/>
                </a:cubicBezTo>
                <a:lnTo>
                  <a:pt x="1" y="1367"/>
                </a:lnTo>
                <a:lnTo>
                  <a:pt x="0" y="173"/>
                </a:lnTo>
                <a:close/>
                <a:moveTo>
                  <a:pt x="48" y="1362"/>
                </a:moveTo>
                <a:lnTo>
                  <a:pt x="51" y="1392"/>
                </a:lnTo>
                <a:lnTo>
                  <a:pt x="50" y="1387"/>
                </a:lnTo>
                <a:lnTo>
                  <a:pt x="59" y="1415"/>
                </a:lnTo>
                <a:lnTo>
                  <a:pt x="56" y="1409"/>
                </a:lnTo>
                <a:lnTo>
                  <a:pt x="88" y="1456"/>
                </a:lnTo>
                <a:lnTo>
                  <a:pt x="82" y="1449"/>
                </a:lnTo>
                <a:lnTo>
                  <a:pt x="129" y="1480"/>
                </a:lnTo>
                <a:lnTo>
                  <a:pt x="123" y="1478"/>
                </a:lnTo>
                <a:lnTo>
                  <a:pt x="151" y="1487"/>
                </a:lnTo>
                <a:lnTo>
                  <a:pt x="146" y="1486"/>
                </a:lnTo>
                <a:lnTo>
                  <a:pt x="173" y="1488"/>
                </a:lnTo>
                <a:lnTo>
                  <a:pt x="2210" y="1489"/>
                </a:lnTo>
                <a:lnTo>
                  <a:pt x="2240" y="1486"/>
                </a:lnTo>
                <a:lnTo>
                  <a:pt x="2235" y="1487"/>
                </a:lnTo>
                <a:lnTo>
                  <a:pt x="2263" y="1478"/>
                </a:lnTo>
                <a:lnTo>
                  <a:pt x="2257" y="1480"/>
                </a:lnTo>
                <a:lnTo>
                  <a:pt x="2304" y="1449"/>
                </a:lnTo>
                <a:lnTo>
                  <a:pt x="2297" y="1456"/>
                </a:lnTo>
                <a:lnTo>
                  <a:pt x="2328" y="1409"/>
                </a:lnTo>
                <a:lnTo>
                  <a:pt x="2326" y="1415"/>
                </a:lnTo>
                <a:lnTo>
                  <a:pt x="2335" y="1387"/>
                </a:lnTo>
                <a:lnTo>
                  <a:pt x="2334" y="1392"/>
                </a:lnTo>
                <a:lnTo>
                  <a:pt x="2336" y="1364"/>
                </a:lnTo>
                <a:lnTo>
                  <a:pt x="2337" y="176"/>
                </a:lnTo>
                <a:lnTo>
                  <a:pt x="2334" y="146"/>
                </a:lnTo>
                <a:lnTo>
                  <a:pt x="2335" y="151"/>
                </a:lnTo>
                <a:lnTo>
                  <a:pt x="2326" y="123"/>
                </a:lnTo>
                <a:lnTo>
                  <a:pt x="2328" y="129"/>
                </a:lnTo>
                <a:lnTo>
                  <a:pt x="2297" y="82"/>
                </a:lnTo>
                <a:lnTo>
                  <a:pt x="2304" y="88"/>
                </a:lnTo>
                <a:lnTo>
                  <a:pt x="2257" y="56"/>
                </a:lnTo>
                <a:lnTo>
                  <a:pt x="2263" y="59"/>
                </a:lnTo>
                <a:lnTo>
                  <a:pt x="2235" y="50"/>
                </a:lnTo>
                <a:lnTo>
                  <a:pt x="2240" y="51"/>
                </a:lnTo>
                <a:lnTo>
                  <a:pt x="2212" y="48"/>
                </a:lnTo>
                <a:lnTo>
                  <a:pt x="176" y="48"/>
                </a:lnTo>
                <a:lnTo>
                  <a:pt x="146" y="51"/>
                </a:lnTo>
                <a:lnTo>
                  <a:pt x="151" y="50"/>
                </a:lnTo>
                <a:lnTo>
                  <a:pt x="123" y="59"/>
                </a:lnTo>
                <a:lnTo>
                  <a:pt x="129" y="56"/>
                </a:lnTo>
                <a:lnTo>
                  <a:pt x="82" y="88"/>
                </a:lnTo>
                <a:lnTo>
                  <a:pt x="88" y="82"/>
                </a:lnTo>
                <a:lnTo>
                  <a:pt x="56" y="129"/>
                </a:lnTo>
                <a:lnTo>
                  <a:pt x="59" y="123"/>
                </a:lnTo>
                <a:lnTo>
                  <a:pt x="50" y="151"/>
                </a:lnTo>
                <a:lnTo>
                  <a:pt x="51" y="146"/>
                </a:lnTo>
                <a:lnTo>
                  <a:pt x="48" y="173"/>
                </a:lnTo>
                <a:lnTo>
                  <a:pt x="48" y="1362"/>
                </a:lnTo>
                <a:close/>
              </a:path>
            </a:pathLst>
          </a:custGeom>
          <a:solidFill>
            <a:srgbClr val="BBE0E3"/>
          </a:solidFill>
          <a:ln w="0">
            <a:solidFill>
              <a:srgbClr val="BBE0E3"/>
            </a:solidFill>
            <a:round/>
            <a:headEnd/>
            <a:tailEnd/>
          </a:ln>
        </p:spPr>
        <p:txBody>
          <a:bodyPr/>
          <a:lstStyle/>
          <a:p>
            <a:endParaRPr lang="en-US"/>
          </a:p>
        </p:txBody>
      </p:sp>
      <p:sp>
        <p:nvSpPr>
          <p:cNvPr id="86" name="Rectangle 51"/>
          <p:cNvSpPr>
            <a:spLocks noChangeArrowheads="1"/>
          </p:cNvSpPr>
          <p:nvPr/>
        </p:nvSpPr>
        <p:spPr bwMode="auto">
          <a:xfrm>
            <a:off x="4643438" y="3860800"/>
            <a:ext cx="954087" cy="425450"/>
          </a:xfrm>
          <a:prstGeom prst="rect">
            <a:avLst/>
          </a:prstGeom>
          <a:noFill/>
          <a:ln w="9525">
            <a:noFill/>
            <a:miter lim="800000"/>
            <a:headEnd/>
            <a:tailEnd/>
          </a:ln>
        </p:spPr>
        <p:txBody>
          <a:bodyPr wrap="none" lIns="0" tIns="0" rIns="0" bIns="0">
            <a:spAutoFit/>
          </a:bodyPr>
          <a:lstStyle/>
          <a:p>
            <a:pPr algn="ctr"/>
            <a:r>
              <a:rPr lang="lv-LV" sz="1400">
                <a:solidFill>
                  <a:srgbClr val="800000"/>
                </a:solidFill>
              </a:rPr>
              <a:t>Gaisa </a:t>
            </a:r>
          </a:p>
          <a:p>
            <a:pPr algn="ctr"/>
            <a:r>
              <a:rPr lang="lv-LV" sz="1400">
                <a:solidFill>
                  <a:srgbClr val="800000"/>
                </a:solidFill>
              </a:rPr>
              <a:t>temperatūra</a:t>
            </a:r>
            <a:endParaRPr lang="en-US"/>
          </a:p>
        </p:txBody>
      </p:sp>
      <p:sp>
        <p:nvSpPr>
          <p:cNvPr id="46114" name="Rectangle 53"/>
          <p:cNvSpPr>
            <a:spLocks noChangeArrowheads="1"/>
          </p:cNvSpPr>
          <p:nvPr/>
        </p:nvSpPr>
        <p:spPr bwMode="auto">
          <a:xfrm>
            <a:off x="3938588" y="5164138"/>
            <a:ext cx="1501775" cy="949325"/>
          </a:xfrm>
          <a:prstGeom prst="rect">
            <a:avLst/>
          </a:prstGeom>
          <a:solidFill>
            <a:srgbClr val="FFFFFF"/>
          </a:solidFill>
          <a:ln w="9525">
            <a:noFill/>
            <a:miter lim="800000"/>
            <a:headEnd/>
            <a:tailEnd/>
          </a:ln>
        </p:spPr>
        <p:txBody>
          <a:bodyPr/>
          <a:lstStyle/>
          <a:p>
            <a:endParaRPr lang="en-US"/>
          </a:p>
        </p:txBody>
      </p:sp>
      <p:sp>
        <p:nvSpPr>
          <p:cNvPr id="88" name="Freeform 56"/>
          <p:cNvSpPr>
            <a:spLocks noEditPoints="1"/>
          </p:cNvSpPr>
          <p:nvPr/>
        </p:nvSpPr>
        <p:spPr bwMode="auto">
          <a:xfrm>
            <a:off x="3924300" y="5157788"/>
            <a:ext cx="1520825" cy="969962"/>
          </a:xfrm>
          <a:custGeom>
            <a:avLst/>
            <a:gdLst>
              <a:gd name="T0" fmla="*/ 2147483647 w 2384"/>
              <a:gd name="T1" fmla="*/ 2147483647 h 1520"/>
              <a:gd name="T2" fmla="*/ 2147483647 w 2384"/>
              <a:gd name="T3" fmla="*/ 2147483647 h 1520"/>
              <a:gd name="T4" fmla="*/ 2147483647 w 2384"/>
              <a:gd name="T5" fmla="*/ 2147483647 h 1520"/>
              <a:gd name="T6" fmla="*/ 2147483647 w 2384"/>
              <a:gd name="T7" fmla="*/ 2147483647 h 1520"/>
              <a:gd name="T8" fmla="*/ 2147483647 w 2384"/>
              <a:gd name="T9" fmla="*/ 2147483647 h 1520"/>
              <a:gd name="T10" fmla="*/ 2147483647 w 2384"/>
              <a:gd name="T11" fmla="*/ 2147483647 h 1520"/>
              <a:gd name="T12" fmla="*/ 2147483647 w 2384"/>
              <a:gd name="T13" fmla="*/ 2147483647 h 1520"/>
              <a:gd name="T14" fmla="*/ 2147483647 w 2384"/>
              <a:gd name="T15" fmla="*/ 2147483647 h 1520"/>
              <a:gd name="T16" fmla="*/ 2147483647 w 2384"/>
              <a:gd name="T17" fmla="*/ 2147483647 h 1520"/>
              <a:gd name="T18" fmla="*/ 2147483647 w 2384"/>
              <a:gd name="T19" fmla="*/ 2147483647 h 1520"/>
              <a:gd name="T20" fmla="*/ 2147483647 w 2384"/>
              <a:gd name="T21" fmla="*/ 2147483647 h 1520"/>
              <a:gd name="T22" fmla="*/ 2147483647 w 2384"/>
              <a:gd name="T23" fmla="*/ 2147483647 h 1520"/>
              <a:gd name="T24" fmla="*/ 2147483647 w 2384"/>
              <a:gd name="T25" fmla="*/ 2147483647 h 1520"/>
              <a:gd name="T26" fmla="*/ 2147483647 w 2384"/>
              <a:gd name="T27" fmla="*/ 2147483647 h 1520"/>
              <a:gd name="T28" fmla="*/ 2147483647 w 2384"/>
              <a:gd name="T29" fmla="*/ 2147483647 h 1520"/>
              <a:gd name="T30" fmla="*/ 2147483647 w 2384"/>
              <a:gd name="T31" fmla="*/ 2147483647 h 1520"/>
              <a:gd name="T32" fmla="*/ 2147483647 w 2384"/>
              <a:gd name="T33" fmla="*/ 2147483647 h 1520"/>
              <a:gd name="T34" fmla="*/ 2147483647 w 2384"/>
              <a:gd name="T35" fmla="*/ 2147483647 h 1520"/>
              <a:gd name="T36" fmla="*/ 2147483647 w 2384"/>
              <a:gd name="T37" fmla="*/ 2147483647 h 1520"/>
              <a:gd name="T38" fmla="*/ 2147483647 w 2384"/>
              <a:gd name="T39" fmla="*/ 2147483647 h 1520"/>
              <a:gd name="T40" fmla="*/ 2147483647 w 2384"/>
              <a:gd name="T41" fmla="*/ 2147483647 h 1520"/>
              <a:gd name="T42" fmla="*/ 2147483647 w 2384"/>
              <a:gd name="T43" fmla="*/ 2147483647 h 1520"/>
              <a:gd name="T44" fmla="*/ 2147483647 w 2384"/>
              <a:gd name="T45" fmla="*/ 2147483647 h 1520"/>
              <a:gd name="T46" fmla="*/ 2147483647 w 2384"/>
              <a:gd name="T47" fmla="*/ 2147483647 h 1520"/>
              <a:gd name="T48" fmla="*/ 2147483647 w 2384"/>
              <a:gd name="T49" fmla="*/ 2147483647 h 1520"/>
              <a:gd name="T50" fmla="*/ 2147483647 w 2384"/>
              <a:gd name="T51" fmla="*/ 2147483647 h 1520"/>
              <a:gd name="T52" fmla="*/ 2147483647 w 2384"/>
              <a:gd name="T53" fmla="*/ 2147483647 h 1520"/>
              <a:gd name="T54" fmla="*/ 2147483647 w 2384"/>
              <a:gd name="T55" fmla="*/ 2147483647 h 1520"/>
              <a:gd name="T56" fmla="*/ 2147483647 w 2384"/>
              <a:gd name="T57" fmla="*/ 2147483647 h 1520"/>
              <a:gd name="T58" fmla="*/ 2147483647 w 2384"/>
              <a:gd name="T59" fmla="*/ 2147483647 h 1520"/>
              <a:gd name="T60" fmla="*/ 2147483647 w 2384"/>
              <a:gd name="T61" fmla="*/ 2147483647 h 1520"/>
              <a:gd name="T62" fmla="*/ 2147483647 w 2384"/>
              <a:gd name="T63" fmla="*/ 2147483647 h 1520"/>
              <a:gd name="T64" fmla="*/ 2147483647 w 2384"/>
              <a:gd name="T65" fmla="*/ 2147483647 h 1520"/>
              <a:gd name="T66" fmla="*/ 2147483647 w 2384"/>
              <a:gd name="T67" fmla="*/ 2147483647 h 1520"/>
              <a:gd name="T68" fmla="*/ 2147483647 w 2384"/>
              <a:gd name="T69" fmla="*/ 2147483647 h 1520"/>
              <a:gd name="T70" fmla="*/ 2147483647 w 2384"/>
              <a:gd name="T71" fmla="*/ 2147483647 h 1520"/>
              <a:gd name="T72" fmla="*/ 2147483647 w 2384"/>
              <a:gd name="T73" fmla="*/ 2147483647 h 1520"/>
              <a:gd name="T74" fmla="*/ 2147483647 w 2384"/>
              <a:gd name="T75" fmla="*/ 2147483647 h 1520"/>
              <a:gd name="T76" fmla="*/ 2147483647 w 2384"/>
              <a:gd name="T77" fmla="*/ 2147483647 h 1520"/>
              <a:gd name="T78" fmla="*/ 2147483647 w 2384"/>
              <a:gd name="T79" fmla="*/ 2147483647 h 1520"/>
              <a:gd name="T80" fmla="*/ 2147483647 w 2384"/>
              <a:gd name="T81" fmla="*/ 2147483647 h 1520"/>
              <a:gd name="T82" fmla="*/ 2147483647 w 2384"/>
              <a:gd name="T83" fmla="*/ 2147483647 h 1520"/>
              <a:gd name="T84" fmla="*/ 2147483647 w 2384"/>
              <a:gd name="T85" fmla="*/ 2147483647 h 1520"/>
              <a:gd name="T86" fmla="*/ 2147483647 w 2384"/>
              <a:gd name="T87" fmla="*/ 2147483647 h 1520"/>
              <a:gd name="T88" fmla="*/ 2147483647 w 2384"/>
              <a:gd name="T89" fmla="*/ 2147483647 h 1520"/>
              <a:gd name="T90" fmla="*/ 2147483647 w 2384"/>
              <a:gd name="T91" fmla="*/ 2147483647 h 1520"/>
              <a:gd name="T92" fmla="*/ 2147483647 w 2384"/>
              <a:gd name="T93" fmla="*/ 2147483647 h 1520"/>
              <a:gd name="T94" fmla="*/ 2147483647 w 2384"/>
              <a:gd name="T95" fmla="*/ 2147483647 h 1520"/>
              <a:gd name="T96" fmla="*/ 2147483647 w 2384"/>
              <a:gd name="T97" fmla="*/ 2147483647 h 152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384"/>
              <a:gd name="T148" fmla="*/ 0 h 1520"/>
              <a:gd name="T149" fmla="*/ 2384 w 2384"/>
              <a:gd name="T150" fmla="*/ 1520 h 152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384" h="1520">
                <a:moveTo>
                  <a:pt x="0" y="172"/>
                </a:moveTo>
                <a:lnTo>
                  <a:pt x="4" y="140"/>
                </a:lnTo>
                <a:cubicBezTo>
                  <a:pt x="4" y="138"/>
                  <a:pt x="4" y="137"/>
                  <a:pt x="5" y="135"/>
                </a:cubicBezTo>
                <a:lnTo>
                  <a:pt x="14" y="107"/>
                </a:lnTo>
                <a:cubicBezTo>
                  <a:pt x="14" y="105"/>
                  <a:pt x="15" y="103"/>
                  <a:pt x="16" y="101"/>
                </a:cubicBezTo>
                <a:lnTo>
                  <a:pt x="47" y="54"/>
                </a:lnTo>
                <a:cubicBezTo>
                  <a:pt x="49" y="52"/>
                  <a:pt x="52" y="49"/>
                  <a:pt x="54" y="47"/>
                </a:cubicBezTo>
                <a:lnTo>
                  <a:pt x="101" y="16"/>
                </a:lnTo>
                <a:cubicBezTo>
                  <a:pt x="103" y="15"/>
                  <a:pt x="105" y="14"/>
                  <a:pt x="107" y="14"/>
                </a:cubicBezTo>
                <a:lnTo>
                  <a:pt x="135" y="5"/>
                </a:lnTo>
                <a:cubicBezTo>
                  <a:pt x="137" y="4"/>
                  <a:pt x="138" y="4"/>
                  <a:pt x="140" y="4"/>
                </a:cubicBezTo>
                <a:lnTo>
                  <a:pt x="170" y="1"/>
                </a:lnTo>
                <a:lnTo>
                  <a:pt x="2213" y="0"/>
                </a:lnTo>
                <a:lnTo>
                  <a:pt x="2246" y="4"/>
                </a:lnTo>
                <a:cubicBezTo>
                  <a:pt x="2248" y="4"/>
                  <a:pt x="2249" y="4"/>
                  <a:pt x="2251" y="5"/>
                </a:cubicBezTo>
                <a:lnTo>
                  <a:pt x="2279" y="14"/>
                </a:lnTo>
                <a:cubicBezTo>
                  <a:pt x="2281" y="14"/>
                  <a:pt x="2283" y="15"/>
                  <a:pt x="2285" y="17"/>
                </a:cubicBezTo>
                <a:lnTo>
                  <a:pt x="2331" y="48"/>
                </a:lnTo>
                <a:cubicBezTo>
                  <a:pt x="2333" y="49"/>
                  <a:pt x="2336" y="51"/>
                  <a:pt x="2337" y="54"/>
                </a:cubicBezTo>
                <a:lnTo>
                  <a:pt x="2369" y="101"/>
                </a:lnTo>
                <a:cubicBezTo>
                  <a:pt x="2371" y="103"/>
                  <a:pt x="2372" y="105"/>
                  <a:pt x="2373" y="108"/>
                </a:cubicBezTo>
                <a:lnTo>
                  <a:pt x="2381" y="136"/>
                </a:lnTo>
                <a:cubicBezTo>
                  <a:pt x="2381" y="137"/>
                  <a:pt x="2381" y="139"/>
                  <a:pt x="2381" y="140"/>
                </a:cubicBezTo>
                <a:lnTo>
                  <a:pt x="2384" y="170"/>
                </a:lnTo>
                <a:lnTo>
                  <a:pt x="2384" y="1349"/>
                </a:lnTo>
                <a:lnTo>
                  <a:pt x="2381" y="1382"/>
                </a:lnTo>
                <a:cubicBezTo>
                  <a:pt x="2381" y="1383"/>
                  <a:pt x="2381" y="1385"/>
                  <a:pt x="2381" y="1386"/>
                </a:cubicBezTo>
                <a:lnTo>
                  <a:pt x="2373" y="1414"/>
                </a:lnTo>
                <a:cubicBezTo>
                  <a:pt x="2372" y="1417"/>
                  <a:pt x="2371" y="1419"/>
                  <a:pt x="2369" y="1421"/>
                </a:cubicBezTo>
                <a:lnTo>
                  <a:pt x="2337" y="1467"/>
                </a:lnTo>
                <a:cubicBezTo>
                  <a:pt x="2336" y="1470"/>
                  <a:pt x="2334" y="1472"/>
                  <a:pt x="2331" y="1473"/>
                </a:cubicBezTo>
                <a:lnTo>
                  <a:pt x="2285" y="1505"/>
                </a:lnTo>
                <a:cubicBezTo>
                  <a:pt x="2283" y="1507"/>
                  <a:pt x="2281" y="1508"/>
                  <a:pt x="2278" y="1509"/>
                </a:cubicBezTo>
                <a:lnTo>
                  <a:pt x="2250" y="1517"/>
                </a:lnTo>
                <a:cubicBezTo>
                  <a:pt x="2249" y="1517"/>
                  <a:pt x="2247" y="1517"/>
                  <a:pt x="2246" y="1517"/>
                </a:cubicBezTo>
                <a:lnTo>
                  <a:pt x="2216" y="1520"/>
                </a:lnTo>
                <a:lnTo>
                  <a:pt x="172" y="1520"/>
                </a:lnTo>
                <a:lnTo>
                  <a:pt x="140" y="1517"/>
                </a:lnTo>
                <a:cubicBezTo>
                  <a:pt x="139" y="1517"/>
                  <a:pt x="137" y="1517"/>
                  <a:pt x="136" y="1517"/>
                </a:cubicBezTo>
                <a:lnTo>
                  <a:pt x="108" y="1509"/>
                </a:lnTo>
                <a:cubicBezTo>
                  <a:pt x="105" y="1508"/>
                  <a:pt x="103" y="1507"/>
                  <a:pt x="101" y="1505"/>
                </a:cubicBezTo>
                <a:lnTo>
                  <a:pt x="54" y="1473"/>
                </a:lnTo>
                <a:cubicBezTo>
                  <a:pt x="51" y="1472"/>
                  <a:pt x="49" y="1469"/>
                  <a:pt x="48" y="1467"/>
                </a:cubicBezTo>
                <a:lnTo>
                  <a:pt x="17" y="1421"/>
                </a:lnTo>
                <a:cubicBezTo>
                  <a:pt x="15" y="1419"/>
                  <a:pt x="14" y="1417"/>
                  <a:pt x="14" y="1415"/>
                </a:cubicBezTo>
                <a:lnTo>
                  <a:pt x="5" y="1387"/>
                </a:lnTo>
                <a:cubicBezTo>
                  <a:pt x="4" y="1385"/>
                  <a:pt x="4" y="1384"/>
                  <a:pt x="4" y="1382"/>
                </a:cubicBezTo>
                <a:lnTo>
                  <a:pt x="1" y="1352"/>
                </a:lnTo>
                <a:lnTo>
                  <a:pt x="0" y="172"/>
                </a:lnTo>
                <a:close/>
                <a:moveTo>
                  <a:pt x="48" y="1347"/>
                </a:moveTo>
                <a:lnTo>
                  <a:pt x="51" y="1377"/>
                </a:lnTo>
                <a:lnTo>
                  <a:pt x="50" y="1372"/>
                </a:lnTo>
                <a:lnTo>
                  <a:pt x="59" y="1400"/>
                </a:lnTo>
                <a:lnTo>
                  <a:pt x="56" y="1394"/>
                </a:lnTo>
                <a:lnTo>
                  <a:pt x="87" y="1440"/>
                </a:lnTo>
                <a:lnTo>
                  <a:pt x="81" y="1434"/>
                </a:lnTo>
                <a:lnTo>
                  <a:pt x="128" y="1466"/>
                </a:lnTo>
                <a:lnTo>
                  <a:pt x="121" y="1462"/>
                </a:lnTo>
                <a:lnTo>
                  <a:pt x="149" y="1470"/>
                </a:lnTo>
                <a:lnTo>
                  <a:pt x="145" y="1470"/>
                </a:lnTo>
                <a:lnTo>
                  <a:pt x="172" y="1472"/>
                </a:lnTo>
                <a:lnTo>
                  <a:pt x="2211" y="1473"/>
                </a:lnTo>
                <a:lnTo>
                  <a:pt x="2241" y="1470"/>
                </a:lnTo>
                <a:lnTo>
                  <a:pt x="2237" y="1470"/>
                </a:lnTo>
                <a:lnTo>
                  <a:pt x="2265" y="1462"/>
                </a:lnTo>
                <a:lnTo>
                  <a:pt x="2258" y="1466"/>
                </a:lnTo>
                <a:lnTo>
                  <a:pt x="2304" y="1434"/>
                </a:lnTo>
                <a:lnTo>
                  <a:pt x="2298" y="1440"/>
                </a:lnTo>
                <a:lnTo>
                  <a:pt x="2330" y="1394"/>
                </a:lnTo>
                <a:lnTo>
                  <a:pt x="2326" y="1401"/>
                </a:lnTo>
                <a:lnTo>
                  <a:pt x="2334" y="1373"/>
                </a:lnTo>
                <a:lnTo>
                  <a:pt x="2334" y="1377"/>
                </a:lnTo>
                <a:lnTo>
                  <a:pt x="2336" y="1349"/>
                </a:lnTo>
                <a:lnTo>
                  <a:pt x="2337" y="175"/>
                </a:lnTo>
                <a:lnTo>
                  <a:pt x="2334" y="145"/>
                </a:lnTo>
                <a:lnTo>
                  <a:pt x="2334" y="149"/>
                </a:lnTo>
                <a:lnTo>
                  <a:pt x="2326" y="121"/>
                </a:lnTo>
                <a:lnTo>
                  <a:pt x="2330" y="128"/>
                </a:lnTo>
                <a:lnTo>
                  <a:pt x="2298" y="81"/>
                </a:lnTo>
                <a:lnTo>
                  <a:pt x="2304" y="87"/>
                </a:lnTo>
                <a:lnTo>
                  <a:pt x="2258" y="56"/>
                </a:lnTo>
                <a:lnTo>
                  <a:pt x="2264" y="59"/>
                </a:lnTo>
                <a:lnTo>
                  <a:pt x="2236" y="50"/>
                </a:lnTo>
                <a:lnTo>
                  <a:pt x="2241" y="51"/>
                </a:lnTo>
                <a:lnTo>
                  <a:pt x="2213" y="48"/>
                </a:lnTo>
                <a:lnTo>
                  <a:pt x="175" y="48"/>
                </a:lnTo>
                <a:lnTo>
                  <a:pt x="145" y="51"/>
                </a:lnTo>
                <a:lnTo>
                  <a:pt x="150" y="50"/>
                </a:lnTo>
                <a:lnTo>
                  <a:pt x="122" y="59"/>
                </a:lnTo>
                <a:lnTo>
                  <a:pt x="128" y="56"/>
                </a:lnTo>
                <a:lnTo>
                  <a:pt x="81" y="87"/>
                </a:lnTo>
                <a:lnTo>
                  <a:pt x="88" y="81"/>
                </a:lnTo>
                <a:lnTo>
                  <a:pt x="57" y="128"/>
                </a:lnTo>
                <a:lnTo>
                  <a:pt x="59" y="122"/>
                </a:lnTo>
                <a:lnTo>
                  <a:pt x="50" y="150"/>
                </a:lnTo>
                <a:lnTo>
                  <a:pt x="51" y="145"/>
                </a:lnTo>
                <a:lnTo>
                  <a:pt x="48" y="172"/>
                </a:lnTo>
                <a:lnTo>
                  <a:pt x="48" y="1347"/>
                </a:lnTo>
                <a:close/>
              </a:path>
            </a:pathLst>
          </a:custGeom>
          <a:solidFill>
            <a:srgbClr val="BBE0E3"/>
          </a:solidFill>
          <a:ln w="0">
            <a:solidFill>
              <a:srgbClr val="BBE0E3"/>
            </a:solidFill>
            <a:round/>
            <a:headEnd/>
            <a:tailEnd/>
          </a:ln>
        </p:spPr>
        <p:txBody>
          <a:bodyPr/>
          <a:lstStyle/>
          <a:p>
            <a:endParaRPr lang="en-US"/>
          </a:p>
        </p:txBody>
      </p:sp>
      <p:sp>
        <p:nvSpPr>
          <p:cNvPr id="89" name="Rectangle 57"/>
          <p:cNvSpPr>
            <a:spLocks noChangeArrowheads="1"/>
          </p:cNvSpPr>
          <p:nvPr/>
        </p:nvSpPr>
        <p:spPr bwMode="auto">
          <a:xfrm>
            <a:off x="3995738" y="5229225"/>
            <a:ext cx="1296987" cy="638175"/>
          </a:xfrm>
          <a:prstGeom prst="rect">
            <a:avLst/>
          </a:prstGeom>
          <a:noFill/>
          <a:ln w="9525">
            <a:noFill/>
            <a:miter lim="800000"/>
            <a:headEnd/>
            <a:tailEnd/>
          </a:ln>
        </p:spPr>
        <p:txBody>
          <a:bodyPr lIns="0" tIns="0" rIns="0" bIns="0">
            <a:spAutoFit/>
          </a:bodyPr>
          <a:lstStyle/>
          <a:p>
            <a:pPr algn="ctr"/>
            <a:r>
              <a:rPr lang="lv-LV" sz="1400">
                <a:solidFill>
                  <a:srgbClr val="800000"/>
                </a:solidFill>
              </a:rPr>
              <a:t>Grunts hidrofizikālās īpašības</a:t>
            </a:r>
            <a:endParaRPr lang="en-US" sz="1400">
              <a:solidFill>
                <a:srgbClr val="800000"/>
              </a:solidFill>
            </a:endParaRPr>
          </a:p>
        </p:txBody>
      </p:sp>
      <p:sp>
        <p:nvSpPr>
          <p:cNvPr id="46117" name="Rectangle 62"/>
          <p:cNvSpPr>
            <a:spLocks noChangeArrowheads="1"/>
          </p:cNvSpPr>
          <p:nvPr/>
        </p:nvSpPr>
        <p:spPr bwMode="auto">
          <a:xfrm>
            <a:off x="5654675" y="2357438"/>
            <a:ext cx="1509713" cy="958850"/>
          </a:xfrm>
          <a:prstGeom prst="rect">
            <a:avLst/>
          </a:prstGeom>
          <a:solidFill>
            <a:srgbClr val="FFFFFF"/>
          </a:solidFill>
          <a:ln w="9525">
            <a:noFill/>
            <a:miter lim="800000"/>
            <a:headEnd/>
            <a:tailEnd/>
          </a:ln>
        </p:spPr>
        <p:txBody>
          <a:bodyPr/>
          <a:lstStyle/>
          <a:p>
            <a:endParaRPr lang="en-US"/>
          </a:p>
        </p:txBody>
      </p:sp>
      <p:sp>
        <p:nvSpPr>
          <p:cNvPr id="46118" name="Freeform 63"/>
          <p:cNvSpPr>
            <a:spLocks/>
          </p:cNvSpPr>
          <p:nvPr/>
        </p:nvSpPr>
        <p:spPr bwMode="auto">
          <a:xfrm>
            <a:off x="5654675" y="2357438"/>
            <a:ext cx="1500188" cy="949325"/>
          </a:xfrm>
          <a:custGeom>
            <a:avLst/>
            <a:gdLst>
              <a:gd name="T0" fmla="*/ 0 w 2352"/>
              <a:gd name="T1" fmla="*/ 2147483647 h 1488"/>
              <a:gd name="T2" fmla="*/ 2147483647 w 2352"/>
              <a:gd name="T3" fmla="*/ 0 h 1488"/>
              <a:gd name="T4" fmla="*/ 2147483647 w 2352"/>
              <a:gd name="T5" fmla="*/ 0 h 1488"/>
              <a:gd name="T6" fmla="*/ 2147483647 w 2352"/>
              <a:gd name="T7" fmla="*/ 0 h 1488"/>
              <a:gd name="T8" fmla="*/ 2147483647 w 2352"/>
              <a:gd name="T9" fmla="*/ 0 h 1488"/>
              <a:gd name="T10" fmla="*/ 2147483647 w 2352"/>
              <a:gd name="T11" fmla="*/ 0 h 1488"/>
              <a:gd name="T12" fmla="*/ 2147483647 w 2352"/>
              <a:gd name="T13" fmla="*/ 2147483647 h 1488"/>
              <a:gd name="T14" fmla="*/ 2147483647 w 2352"/>
              <a:gd name="T15" fmla="*/ 2147483647 h 1488"/>
              <a:gd name="T16" fmla="*/ 2147483647 w 2352"/>
              <a:gd name="T17" fmla="*/ 2147483647 h 1488"/>
              <a:gd name="T18" fmla="*/ 2147483647 w 2352"/>
              <a:gd name="T19" fmla="*/ 2147483647 h 1488"/>
              <a:gd name="T20" fmla="*/ 2147483647 w 2352"/>
              <a:gd name="T21" fmla="*/ 2147483647 h 1488"/>
              <a:gd name="T22" fmla="*/ 2147483647 w 2352"/>
              <a:gd name="T23" fmla="*/ 2147483647 h 1488"/>
              <a:gd name="T24" fmla="*/ 2147483647 w 2352"/>
              <a:gd name="T25" fmla="*/ 2147483647 h 1488"/>
              <a:gd name="T26" fmla="*/ 2147483647 w 2352"/>
              <a:gd name="T27" fmla="*/ 2147483647 h 1488"/>
              <a:gd name="T28" fmla="*/ 2147483647 w 2352"/>
              <a:gd name="T29" fmla="*/ 2147483647 h 1488"/>
              <a:gd name="T30" fmla="*/ 2147483647 w 2352"/>
              <a:gd name="T31" fmla="*/ 2147483647 h 1488"/>
              <a:gd name="T32" fmla="*/ 0 w 2352"/>
              <a:gd name="T33" fmla="*/ 2147483647 h 1488"/>
              <a:gd name="T34" fmla="*/ 0 w 2352"/>
              <a:gd name="T35" fmla="*/ 2147483647 h 1488"/>
              <a:gd name="T36" fmla="*/ 0 w 2352"/>
              <a:gd name="T37" fmla="*/ 2147483647 h 148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52"/>
              <a:gd name="T58" fmla="*/ 0 h 1488"/>
              <a:gd name="T59" fmla="*/ 2352 w 2352"/>
              <a:gd name="T60" fmla="*/ 1488 h 148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52" h="1488">
                <a:moveTo>
                  <a:pt x="0" y="149"/>
                </a:moveTo>
                <a:cubicBezTo>
                  <a:pt x="0" y="67"/>
                  <a:pt x="67" y="0"/>
                  <a:pt x="149" y="0"/>
                </a:cubicBezTo>
                <a:cubicBezTo>
                  <a:pt x="149" y="0"/>
                  <a:pt x="149" y="0"/>
                  <a:pt x="149" y="0"/>
                </a:cubicBezTo>
                <a:lnTo>
                  <a:pt x="2204" y="0"/>
                </a:lnTo>
                <a:cubicBezTo>
                  <a:pt x="2286" y="0"/>
                  <a:pt x="2352" y="67"/>
                  <a:pt x="2352" y="149"/>
                </a:cubicBezTo>
                <a:cubicBezTo>
                  <a:pt x="2352" y="149"/>
                  <a:pt x="2352" y="149"/>
                  <a:pt x="2352" y="149"/>
                </a:cubicBezTo>
                <a:lnTo>
                  <a:pt x="2352" y="1340"/>
                </a:lnTo>
                <a:cubicBezTo>
                  <a:pt x="2352" y="1422"/>
                  <a:pt x="2286" y="1488"/>
                  <a:pt x="2204" y="1488"/>
                </a:cubicBezTo>
                <a:cubicBezTo>
                  <a:pt x="2204" y="1488"/>
                  <a:pt x="2204" y="1488"/>
                  <a:pt x="2204" y="1488"/>
                </a:cubicBezTo>
                <a:lnTo>
                  <a:pt x="149" y="1488"/>
                </a:lnTo>
                <a:cubicBezTo>
                  <a:pt x="67" y="1488"/>
                  <a:pt x="0" y="1422"/>
                  <a:pt x="0" y="1340"/>
                </a:cubicBezTo>
                <a:cubicBezTo>
                  <a:pt x="0" y="1340"/>
                  <a:pt x="0" y="1340"/>
                  <a:pt x="0" y="1340"/>
                </a:cubicBezTo>
                <a:lnTo>
                  <a:pt x="0" y="149"/>
                </a:lnTo>
                <a:close/>
              </a:path>
            </a:pathLst>
          </a:custGeom>
          <a:solidFill>
            <a:srgbClr val="FFFFFF"/>
          </a:solidFill>
          <a:ln w="0">
            <a:solidFill>
              <a:srgbClr val="000000"/>
            </a:solidFill>
            <a:round/>
            <a:headEnd/>
            <a:tailEnd/>
          </a:ln>
        </p:spPr>
        <p:txBody>
          <a:bodyPr/>
          <a:lstStyle/>
          <a:p>
            <a:endParaRPr lang="en-US"/>
          </a:p>
        </p:txBody>
      </p:sp>
      <p:sp>
        <p:nvSpPr>
          <p:cNvPr id="46119" name="Rectangle 64"/>
          <p:cNvSpPr>
            <a:spLocks noChangeArrowheads="1"/>
          </p:cNvSpPr>
          <p:nvPr/>
        </p:nvSpPr>
        <p:spPr bwMode="auto">
          <a:xfrm>
            <a:off x="5654675" y="2357438"/>
            <a:ext cx="1509713" cy="958850"/>
          </a:xfrm>
          <a:prstGeom prst="rect">
            <a:avLst/>
          </a:prstGeom>
          <a:solidFill>
            <a:srgbClr val="FFFFFF"/>
          </a:solidFill>
          <a:ln w="9525">
            <a:noFill/>
            <a:miter lim="800000"/>
            <a:headEnd/>
            <a:tailEnd/>
          </a:ln>
        </p:spPr>
        <p:txBody>
          <a:bodyPr/>
          <a:lstStyle/>
          <a:p>
            <a:endParaRPr lang="en-US"/>
          </a:p>
        </p:txBody>
      </p:sp>
      <p:sp>
        <p:nvSpPr>
          <p:cNvPr id="93" name="Freeform 65"/>
          <p:cNvSpPr>
            <a:spLocks noEditPoints="1"/>
          </p:cNvSpPr>
          <p:nvPr/>
        </p:nvSpPr>
        <p:spPr bwMode="auto">
          <a:xfrm>
            <a:off x="5638800" y="2341563"/>
            <a:ext cx="1530350" cy="979487"/>
          </a:xfrm>
          <a:custGeom>
            <a:avLst/>
            <a:gdLst>
              <a:gd name="T0" fmla="*/ 2147483647 w 2400"/>
              <a:gd name="T1" fmla="*/ 2147483647 h 1536"/>
              <a:gd name="T2" fmla="*/ 2147483647 w 2400"/>
              <a:gd name="T3" fmla="*/ 2147483647 h 1536"/>
              <a:gd name="T4" fmla="*/ 2147483647 w 2400"/>
              <a:gd name="T5" fmla="*/ 2147483647 h 1536"/>
              <a:gd name="T6" fmla="*/ 2147483647 w 2400"/>
              <a:gd name="T7" fmla="*/ 2147483647 h 1536"/>
              <a:gd name="T8" fmla="*/ 2147483647 w 2400"/>
              <a:gd name="T9" fmla="*/ 2147483647 h 1536"/>
              <a:gd name="T10" fmla="*/ 2147483647 w 2400"/>
              <a:gd name="T11" fmla="*/ 2147483647 h 1536"/>
              <a:gd name="T12" fmla="*/ 2147483647 w 2400"/>
              <a:gd name="T13" fmla="*/ 2147483647 h 1536"/>
              <a:gd name="T14" fmla="*/ 2147483647 w 2400"/>
              <a:gd name="T15" fmla="*/ 2147483647 h 1536"/>
              <a:gd name="T16" fmla="*/ 2147483647 w 2400"/>
              <a:gd name="T17" fmla="*/ 2147483647 h 1536"/>
              <a:gd name="T18" fmla="*/ 2147483647 w 2400"/>
              <a:gd name="T19" fmla="*/ 2147483647 h 1536"/>
              <a:gd name="T20" fmla="*/ 2147483647 w 2400"/>
              <a:gd name="T21" fmla="*/ 2147483647 h 1536"/>
              <a:gd name="T22" fmla="*/ 2147483647 w 2400"/>
              <a:gd name="T23" fmla="*/ 2147483647 h 1536"/>
              <a:gd name="T24" fmla="*/ 2147483647 w 2400"/>
              <a:gd name="T25" fmla="*/ 2147483647 h 1536"/>
              <a:gd name="T26" fmla="*/ 2147483647 w 2400"/>
              <a:gd name="T27" fmla="*/ 2147483647 h 1536"/>
              <a:gd name="T28" fmla="*/ 2147483647 w 2400"/>
              <a:gd name="T29" fmla="*/ 2147483647 h 1536"/>
              <a:gd name="T30" fmla="*/ 2147483647 w 2400"/>
              <a:gd name="T31" fmla="*/ 2147483647 h 1536"/>
              <a:gd name="T32" fmla="*/ 2147483647 w 2400"/>
              <a:gd name="T33" fmla="*/ 2147483647 h 1536"/>
              <a:gd name="T34" fmla="*/ 2147483647 w 2400"/>
              <a:gd name="T35" fmla="*/ 2147483647 h 1536"/>
              <a:gd name="T36" fmla="*/ 2147483647 w 2400"/>
              <a:gd name="T37" fmla="*/ 2147483647 h 1536"/>
              <a:gd name="T38" fmla="*/ 2147483647 w 2400"/>
              <a:gd name="T39" fmla="*/ 2147483647 h 1536"/>
              <a:gd name="T40" fmla="*/ 2147483647 w 2400"/>
              <a:gd name="T41" fmla="*/ 2147483647 h 1536"/>
              <a:gd name="T42" fmla="*/ 2147483647 w 2400"/>
              <a:gd name="T43" fmla="*/ 2147483647 h 1536"/>
              <a:gd name="T44" fmla="*/ 2147483647 w 2400"/>
              <a:gd name="T45" fmla="*/ 2147483647 h 1536"/>
              <a:gd name="T46" fmla="*/ 2147483647 w 2400"/>
              <a:gd name="T47" fmla="*/ 2147483647 h 1536"/>
              <a:gd name="T48" fmla="*/ 2147483647 w 2400"/>
              <a:gd name="T49" fmla="*/ 2147483647 h 1536"/>
              <a:gd name="T50" fmla="*/ 2147483647 w 2400"/>
              <a:gd name="T51" fmla="*/ 2147483647 h 1536"/>
              <a:gd name="T52" fmla="*/ 2147483647 w 2400"/>
              <a:gd name="T53" fmla="*/ 2147483647 h 1536"/>
              <a:gd name="T54" fmla="*/ 2147483647 w 2400"/>
              <a:gd name="T55" fmla="*/ 2147483647 h 1536"/>
              <a:gd name="T56" fmla="*/ 2147483647 w 2400"/>
              <a:gd name="T57" fmla="*/ 2147483647 h 1536"/>
              <a:gd name="T58" fmla="*/ 2147483647 w 2400"/>
              <a:gd name="T59" fmla="*/ 2147483647 h 1536"/>
              <a:gd name="T60" fmla="*/ 2147483647 w 2400"/>
              <a:gd name="T61" fmla="*/ 2147483647 h 1536"/>
              <a:gd name="T62" fmla="*/ 2147483647 w 2400"/>
              <a:gd name="T63" fmla="*/ 2147483647 h 1536"/>
              <a:gd name="T64" fmla="*/ 2147483647 w 2400"/>
              <a:gd name="T65" fmla="*/ 2147483647 h 1536"/>
              <a:gd name="T66" fmla="*/ 2147483647 w 2400"/>
              <a:gd name="T67" fmla="*/ 2147483647 h 1536"/>
              <a:gd name="T68" fmla="*/ 2147483647 w 2400"/>
              <a:gd name="T69" fmla="*/ 2147483647 h 1536"/>
              <a:gd name="T70" fmla="*/ 2147483647 w 2400"/>
              <a:gd name="T71" fmla="*/ 2147483647 h 1536"/>
              <a:gd name="T72" fmla="*/ 2147483647 w 2400"/>
              <a:gd name="T73" fmla="*/ 2147483647 h 1536"/>
              <a:gd name="T74" fmla="*/ 2147483647 w 2400"/>
              <a:gd name="T75" fmla="*/ 2147483647 h 1536"/>
              <a:gd name="T76" fmla="*/ 2147483647 w 2400"/>
              <a:gd name="T77" fmla="*/ 2147483647 h 1536"/>
              <a:gd name="T78" fmla="*/ 2147483647 w 2400"/>
              <a:gd name="T79" fmla="*/ 2147483647 h 1536"/>
              <a:gd name="T80" fmla="*/ 2147483647 w 2400"/>
              <a:gd name="T81" fmla="*/ 2147483647 h 1536"/>
              <a:gd name="T82" fmla="*/ 2147483647 w 2400"/>
              <a:gd name="T83" fmla="*/ 2147483647 h 1536"/>
              <a:gd name="T84" fmla="*/ 2147483647 w 2400"/>
              <a:gd name="T85" fmla="*/ 2147483647 h 1536"/>
              <a:gd name="T86" fmla="*/ 2147483647 w 2400"/>
              <a:gd name="T87" fmla="*/ 2147483647 h 1536"/>
              <a:gd name="T88" fmla="*/ 2147483647 w 2400"/>
              <a:gd name="T89" fmla="*/ 2147483647 h 1536"/>
              <a:gd name="T90" fmla="*/ 2147483647 w 2400"/>
              <a:gd name="T91" fmla="*/ 2147483647 h 1536"/>
              <a:gd name="T92" fmla="*/ 2147483647 w 2400"/>
              <a:gd name="T93" fmla="*/ 2147483647 h 1536"/>
              <a:gd name="T94" fmla="*/ 2147483647 w 2400"/>
              <a:gd name="T95" fmla="*/ 2147483647 h 1536"/>
              <a:gd name="T96" fmla="*/ 2147483647 w 2400"/>
              <a:gd name="T97" fmla="*/ 2147483647 h 1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400"/>
              <a:gd name="T148" fmla="*/ 0 h 1536"/>
              <a:gd name="T149" fmla="*/ 2400 w 2400"/>
              <a:gd name="T150" fmla="*/ 1536 h 1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400" h="1536">
                <a:moveTo>
                  <a:pt x="0" y="173"/>
                </a:moveTo>
                <a:lnTo>
                  <a:pt x="4" y="141"/>
                </a:lnTo>
                <a:cubicBezTo>
                  <a:pt x="4" y="139"/>
                  <a:pt x="4" y="138"/>
                  <a:pt x="5" y="136"/>
                </a:cubicBezTo>
                <a:lnTo>
                  <a:pt x="14" y="108"/>
                </a:lnTo>
                <a:cubicBezTo>
                  <a:pt x="14" y="106"/>
                  <a:pt x="15" y="104"/>
                  <a:pt x="17" y="102"/>
                </a:cubicBezTo>
                <a:lnTo>
                  <a:pt x="49" y="55"/>
                </a:lnTo>
                <a:cubicBezTo>
                  <a:pt x="50" y="52"/>
                  <a:pt x="52" y="50"/>
                  <a:pt x="55" y="49"/>
                </a:cubicBezTo>
                <a:lnTo>
                  <a:pt x="102" y="17"/>
                </a:lnTo>
                <a:cubicBezTo>
                  <a:pt x="104" y="15"/>
                  <a:pt x="106" y="14"/>
                  <a:pt x="108" y="14"/>
                </a:cubicBezTo>
                <a:lnTo>
                  <a:pt x="136" y="5"/>
                </a:lnTo>
                <a:cubicBezTo>
                  <a:pt x="138" y="4"/>
                  <a:pt x="139" y="4"/>
                  <a:pt x="141" y="4"/>
                </a:cubicBezTo>
                <a:lnTo>
                  <a:pt x="171" y="1"/>
                </a:lnTo>
                <a:lnTo>
                  <a:pt x="2228" y="0"/>
                </a:lnTo>
                <a:lnTo>
                  <a:pt x="2261" y="4"/>
                </a:lnTo>
                <a:cubicBezTo>
                  <a:pt x="2263" y="4"/>
                  <a:pt x="2264" y="4"/>
                  <a:pt x="2266" y="5"/>
                </a:cubicBezTo>
                <a:lnTo>
                  <a:pt x="2294" y="14"/>
                </a:lnTo>
                <a:cubicBezTo>
                  <a:pt x="2296" y="14"/>
                  <a:pt x="2298" y="15"/>
                  <a:pt x="2300" y="17"/>
                </a:cubicBezTo>
                <a:lnTo>
                  <a:pt x="2347" y="49"/>
                </a:lnTo>
                <a:cubicBezTo>
                  <a:pt x="2350" y="50"/>
                  <a:pt x="2352" y="53"/>
                  <a:pt x="2353" y="55"/>
                </a:cubicBezTo>
                <a:lnTo>
                  <a:pt x="2384" y="102"/>
                </a:lnTo>
                <a:cubicBezTo>
                  <a:pt x="2386" y="104"/>
                  <a:pt x="2387" y="106"/>
                  <a:pt x="2387" y="108"/>
                </a:cubicBezTo>
                <a:lnTo>
                  <a:pt x="2396" y="136"/>
                </a:lnTo>
                <a:cubicBezTo>
                  <a:pt x="2397" y="138"/>
                  <a:pt x="2397" y="139"/>
                  <a:pt x="2397" y="141"/>
                </a:cubicBezTo>
                <a:lnTo>
                  <a:pt x="2400" y="171"/>
                </a:lnTo>
                <a:lnTo>
                  <a:pt x="2400" y="1364"/>
                </a:lnTo>
                <a:lnTo>
                  <a:pt x="2397" y="1397"/>
                </a:lnTo>
                <a:cubicBezTo>
                  <a:pt x="2397" y="1399"/>
                  <a:pt x="2397" y="1400"/>
                  <a:pt x="2396" y="1402"/>
                </a:cubicBezTo>
                <a:lnTo>
                  <a:pt x="2387" y="1430"/>
                </a:lnTo>
                <a:cubicBezTo>
                  <a:pt x="2387" y="1432"/>
                  <a:pt x="2386" y="1434"/>
                  <a:pt x="2384" y="1436"/>
                </a:cubicBezTo>
                <a:lnTo>
                  <a:pt x="2353" y="1483"/>
                </a:lnTo>
                <a:cubicBezTo>
                  <a:pt x="2352" y="1485"/>
                  <a:pt x="2349" y="1488"/>
                  <a:pt x="2347" y="1490"/>
                </a:cubicBezTo>
                <a:lnTo>
                  <a:pt x="2300" y="1520"/>
                </a:lnTo>
                <a:cubicBezTo>
                  <a:pt x="2298" y="1522"/>
                  <a:pt x="2296" y="1523"/>
                  <a:pt x="2294" y="1523"/>
                </a:cubicBezTo>
                <a:lnTo>
                  <a:pt x="2266" y="1532"/>
                </a:lnTo>
                <a:cubicBezTo>
                  <a:pt x="2264" y="1533"/>
                  <a:pt x="2263" y="1533"/>
                  <a:pt x="2261" y="1533"/>
                </a:cubicBezTo>
                <a:lnTo>
                  <a:pt x="2231" y="1536"/>
                </a:lnTo>
                <a:lnTo>
                  <a:pt x="173" y="1536"/>
                </a:lnTo>
                <a:lnTo>
                  <a:pt x="141" y="1533"/>
                </a:lnTo>
                <a:cubicBezTo>
                  <a:pt x="139" y="1533"/>
                  <a:pt x="138" y="1533"/>
                  <a:pt x="136" y="1532"/>
                </a:cubicBezTo>
                <a:lnTo>
                  <a:pt x="108" y="1523"/>
                </a:lnTo>
                <a:cubicBezTo>
                  <a:pt x="106" y="1523"/>
                  <a:pt x="104" y="1522"/>
                  <a:pt x="102" y="1520"/>
                </a:cubicBezTo>
                <a:lnTo>
                  <a:pt x="55" y="1490"/>
                </a:lnTo>
                <a:cubicBezTo>
                  <a:pt x="53" y="1488"/>
                  <a:pt x="50" y="1486"/>
                  <a:pt x="49" y="1483"/>
                </a:cubicBezTo>
                <a:lnTo>
                  <a:pt x="17" y="1436"/>
                </a:lnTo>
                <a:cubicBezTo>
                  <a:pt x="15" y="1434"/>
                  <a:pt x="14" y="1432"/>
                  <a:pt x="14" y="1430"/>
                </a:cubicBezTo>
                <a:lnTo>
                  <a:pt x="5" y="1402"/>
                </a:lnTo>
                <a:cubicBezTo>
                  <a:pt x="4" y="1400"/>
                  <a:pt x="4" y="1399"/>
                  <a:pt x="4" y="1397"/>
                </a:cubicBezTo>
                <a:lnTo>
                  <a:pt x="1" y="1367"/>
                </a:lnTo>
                <a:lnTo>
                  <a:pt x="0" y="173"/>
                </a:lnTo>
                <a:close/>
                <a:moveTo>
                  <a:pt x="48" y="1362"/>
                </a:moveTo>
                <a:lnTo>
                  <a:pt x="51" y="1392"/>
                </a:lnTo>
                <a:lnTo>
                  <a:pt x="50" y="1387"/>
                </a:lnTo>
                <a:lnTo>
                  <a:pt x="59" y="1415"/>
                </a:lnTo>
                <a:lnTo>
                  <a:pt x="56" y="1409"/>
                </a:lnTo>
                <a:lnTo>
                  <a:pt x="88" y="1456"/>
                </a:lnTo>
                <a:lnTo>
                  <a:pt x="82" y="1449"/>
                </a:lnTo>
                <a:lnTo>
                  <a:pt x="129" y="1480"/>
                </a:lnTo>
                <a:lnTo>
                  <a:pt x="123" y="1478"/>
                </a:lnTo>
                <a:lnTo>
                  <a:pt x="151" y="1487"/>
                </a:lnTo>
                <a:lnTo>
                  <a:pt x="146" y="1486"/>
                </a:lnTo>
                <a:lnTo>
                  <a:pt x="173" y="1488"/>
                </a:lnTo>
                <a:lnTo>
                  <a:pt x="2226" y="1489"/>
                </a:lnTo>
                <a:lnTo>
                  <a:pt x="2256" y="1486"/>
                </a:lnTo>
                <a:lnTo>
                  <a:pt x="2251" y="1487"/>
                </a:lnTo>
                <a:lnTo>
                  <a:pt x="2279" y="1478"/>
                </a:lnTo>
                <a:lnTo>
                  <a:pt x="2273" y="1480"/>
                </a:lnTo>
                <a:lnTo>
                  <a:pt x="2320" y="1449"/>
                </a:lnTo>
                <a:lnTo>
                  <a:pt x="2313" y="1456"/>
                </a:lnTo>
                <a:lnTo>
                  <a:pt x="2344" y="1409"/>
                </a:lnTo>
                <a:lnTo>
                  <a:pt x="2342" y="1415"/>
                </a:lnTo>
                <a:lnTo>
                  <a:pt x="2351" y="1387"/>
                </a:lnTo>
                <a:lnTo>
                  <a:pt x="2350" y="1392"/>
                </a:lnTo>
                <a:lnTo>
                  <a:pt x="2352" y="1364"/>
                </a:lnTo>
                <a:lnTo>
                  <a:pt x="2353" y="176"/>
                </a:lnTo>
                <a:lnTo>
                  <a:pt x="2350" y="146"/>
                </a:lnTo>
                <a:lnTo>
                  <a:pt x="2351" y="151"/>
                </a:lnTo>
                <a:lnTo>
                  <a:pt x="2342" y="123"/>
                </a:lnTo>
                <a:lnTo>
                  <a:pt x="2344" y="129"/>
                </a:lnTo>
                <a:lnTo>
                  <a:pt x="2313" y="82"/>
                </a:lnTo>
                <a:lnTo>
                  <a:pt x="2320" y="88"/>
                </a:lnTo>
                <a:lnTo>
                  <a:pt x="2273" y="56"/>
                </a:lnTo>
                <a:lnTo>
                  <a:pt x="2279" y="59"/>
                </a:lnTo>
                <a:lnTo>
                  <a:pt x="2251" y="50"/>
                </a:lnTo>
                <a:lnTo>
                  <a:pt x="2256" y="51"/>
                </a:lnTo>
                <a:lnTo>
                  <a:pt x="2228" y="48"/>
                </a:lnTo>
                <a:lnTo>
                  <a:pt x="176" y="48"/>
                </a:lnTo>
                <a:lnTo>
                  <a:pt x="146" y="51"/>
                </a:lnTo>
                <a:lnTo>
                  <a:pt x="151" y="50"/>
                </a:lnTo>
                <a:lnTo>
                  <a:pt x="123" y="59"/>
                </a:lnTo>
                <a:lnTo>
                  <a:pt x="129" y="56"/>
                </a:lnTo>
                <a:lnTo>
                  <a:pt x="82" y="88"/>
                </a:lnTo>
                <a:lnTo>
                  <a:pt x="88" y="82"/>
                </a:lnTo>
                <a:lnTo>
                  <a:pt x="56" y="129"/>
                </a:lnTo>
                <a:lnTo>
                  <a:pt x="59" y="123"/>
                </a:lnTo>
                <a:lnTo>
                  <a:pt x="50" y="151"/>
                </a:lnTo>
                <a:lnTo>
                  <a:pt x="51" y="146"/>
                </a:lnTo>
                <a:lnTo>
                  <a:pt x="48" y="173"/>
                </a:lnTo>
                <a:lnTo>
                  <a:pt x="48" y="1362"/>
                </a:lnTo>
                <a:close/>
              </a:path>
            </a:pathLst>
          </a:custGeom>
          <a:solidFill>
            <a:srgbClr val="BBE0E3"/>
          </a:solidFill>
          <a:ln w="0">
            <a:solidFill>
              <a:srgbClr val="BBE0E3"/>
            </a:solidFill>
            <a:round/>
            <a:headEnd/>
            <a:tailEnd/>
          </a:ln>
        </p:spPr>
        <p:txBody>
          <a:bodyPr/>
          <a:lstStyle/>
          <a:p>
            <a:endParaRPr lang="en-US"/>
          </a:p>
        </p:txBody>
      </p:sp>
      <p:sp>
        <p:nvSpPr>
          <p:cNvPr id="94" name="Rectangle 67"/>
          <p:cNvSpPr>
            <a:spLocks noChangeArrowheads="1"/>
          </p:cNvSpPr>
          <p:nvPr/>
        </p:nvSpPr>
        <p:spPr bwMode="auto">
          <a:xfrm>
            <a:off x="5795963" y="2546350"/>
            <a:ext cx="1296987" cy="517525"/>
          </a:xfrm>
          <a:prstGeom prst="rect">
            <a:avLst/>
          </a:prstGeom>
          <a:noFill/>
          <a:ln w="9525">
            <a:noFill/>
            <a:miter lim="800000"/>
            <a:headEnd/>
            <a:tailEnd/>
          </a:ln>
        </p:spPr>
        <p:txBody>
          <a:bodyPr lIns="0" tIns="0" rIns="0" bIns="0">
            <a:spAutoFit/>
          </a:bodyPr>
          <a:lstStyle/>
          <a:p>
            <a:pPr algn="ctr"/>
            <a:r>
              <a:rPr lang="lv-LV" sz="1700" b="1">
                <a:solidFill>
                  <a:srgbClr val="800000"/>
                </a:solidFill>
              </a:rPr>
              <a:t>Dati kalibrācijai</a:t>
            </a:r>
            <a:endParaRPr lang="en-US" sz="1700" b="1"/>
          </a:p>
        </p:txBody>
      </p:sp>
      <p:sp>
        <p:nvSpPr>
          <p:cNvPr id="95" name="Freeform 72"/>
          <p:cNvSpPr>
            <a:spLocks noEditPoints="1"/>
          </p:cNvSpPr>
          <p:nvPr/>
        </p:nvSpPr>
        <p:spPr bwMode="auto">
          <a:xfrm>
            <a:off x="5580063" y="5157788"/>
            <a:ext cx="1520825" cy="969962"/>
          </a:xfrm>
          <a:custGeom>
            <a:avLst/>
            <a:gdLst>
              <a:gd name="T0" fmla="*/ 2147483647 w 2384"/>
              <a:gd name="T1" fmla="*/ 2147483647 h 1520"/>
              <a:gd name="T2" fmla="*/ 2147483647 w 2384"/>
              <a:gd name="T3" fmla="*/ 2147483647 h 1520"/>
              <a:gd name="T4" fmla="*/ 2147483647 w 2384"/>
              <a:gd name="T5" fmla="*/ 2147483647 h 1520"/>
              <a:gd name="T6" fmla="*/ 2147483647 w 2384"/>
              <a:gd name="T7" fmla="*/ 2147483647 h 1520"/>
              <a:gd name="T8" fmla="*/ 2147483647 w 2384"/>
              <a:gd name="T9" fmla="*/ 2147483647 h 1520"/>
              <a:gd name="T10" fmla="*/ 2147483647 w 2384"/>
              <a:gd name="T11" fmla="*/ 2147483647 h 1520"/>
              <a:gd name="T12" fmla="*/ 2147483647 w 2384"/>
              <a:gd name="T13" fmla="*/ 2147483647 h 1520"/>
              <a:gd name="T14" fmla="*/ 2147483647 w 2384"/>
              <a:gd name="T15" fmla="*/ 2147483647 h 1520"/>
              <a:gd name="T16" fmla="*/ 2147483647 w 2384"/>
              <a:gd name="T17" fmla="*/ 2147483647 h 1520"/>
              <a:gd name="T18" fmla="*/ 2147483647 w 2384"/>
              <a:gd name="T19" fmla="*/ 2147483647 h 1520"/>
              <a:gd name="T20" fmla="*/ 2147483647 w 2384"/>
              <a:gd name="T21" fmla="*/ 2147483647 h 1520"/>
              <a:gd name="T22" fmla="*/ 2147483647 w 2384"/>
              <a:gd name="T23" fmla="*/ 2147483647 h 1520"/>
              <a:gd name="T24" fmla="*/ 2147483647 w 2384"/>
              <a:gd name="T25" fmla="*/ 2147483647 h 1520"/>
              <a:gd name="T26" fmla="*/ 2147483647 w 2384"/>
              <a:gd name="T27" fmla="*/ 2147483647 h 1520"/>
              <a:gd name="T28" fmla="*/ 2147483647 w 2384"/>
              <a:gd name="T29" fmla="*/ 2147483647 h 1520"/>
              <a:gd name="T30" fmla="*/ 2147483647 w 2384"/>
              <a:gd name="T31" fmla="*/ 2147483647 h 1520"/>
              <a:gd name="T32" fmla="*/ 2147483647 w 2384"/>
              <a:gd name="T33" fmla="*/ 2147483647 h 1520"/>
              <a:gd name="T34" fmla="*/ 2147483647 w 2384"/>
              <a:gd name="T35" fmla="*/ 2147483647 h 1520"/>
              <a:gd name="T36" fmla="*/ 2147483647 w 2384"/>
              <a:gd name="T37" fmla="*/ 2147483647 h 1520"/>
              <a:gd name="T38" fmla="*/ 2147483647 w 2384"/>
              <a:gd name="T39" fmla="*/ 2147483647 h 1520"/>
              <a:gd name="T40" fmla="*/ 2147483647 w 2384"/>
              <a:gd name="T41" fmla="*/ 2147483647 h 1520"/>
              <a:gd name="T42" fmla="*/ 2147483647 w 2384"/>
              <a:gd name="T43" fmla="*/ 2147483647 h 1520"/>
              <a:gd name="T44" fmla="*/ 2147483647 w 2384"/>
              <a:gd name="T45" fmla="*/ 2147483647 h 1520"/>
              <a:gd name="T46" fmla="*/ 2147483647 w 2384"/>
              <a:gd name="T47" fmla="*/ 2147483647 h 1520"/>
              <a:gd name="T48" fmla="*/ 2147483647 w 2384"/>
              <a:gd name="T49" fmla="*/ 2147483647 h 1520"/>
              <a:gd name="T50" fmla="*/ 2147483647 w 2384"/>
              <a:gd name="T51" fmla="*/ 2147483647 h 1520"/>
              <a:gd name="T52" fmla="*/ 2147483647 w 2384"/>
              <a:gd name="T53" fmla="*/ 2147483647 h 1520"/>
              <a:gd name="T54" fmla="*/ 2147483647 w 2384"/>
              <a:gd name="T55" fmla="*/ 2147483647 h 1520"/>
              <a:gd name="T56" fmla="*/ 2147483647 w 2384"/>
              <a:gd name="T57" fmla="*/ 2147483647 h 1520"/>
              <a:gd name="T58" fmla="*/ 2147483647 w 2384"/>
              <a:gd name="T59" fmla="*/ 2147483647 h 1520"/>
              <a:gd name="T60" fmla="*/ 2147483647 w 2384"/>
              <a:gd name="T61" fmla="*/ 2147483647 h 1520"/>
              <a:gd name="T62" fmla="*/ 2147483647 w 2384"/>
              <a:gd name="T63" fmla="*/ 2147483647 h 1520"/>
              <a:gd name="T64" fmla="*/ 2147483647 w 2384"/>
              <a:gd name="T65" fmla="*/ 2147483647 h 1520"/>
              <a:gd name="T66" fmla="*/ 2147483647 w 2384"/>
              <a:gd name="T67" fmla="*/ 2147483647 h 1520"/>
              <a:gd name="T68" fmla="*/ 2147483647 w 2384"/>
              <a:gd name="T69" fmla="*/ 2147483647 h 1520"/>
              <a:gd name="T70" fmla="*/ 2147483647 w 2384"/>
              <a:gd name="T71" fmla="*/ 2147483647 h 1520"/>
              <a:gd name="T72" fmla="*/ 2147483647 w 2384"/>
              <a:gd name="T73" fmla="*/ 2147483647 h 1520"/>
              <a:gd name="T74" fmla="*/ 2147483647 w 2384"/>
              <a:gd name="T75" fmla="*/ 2147483647 h 1520"/>
              <a:gd name="T76" fmla="*/ 2147483647 w 2384"/>
              <a:gd name="T77" fmla="*/ 2147483647 h 1520"/>
              <a:gd name="T78" fmla="*/ 2147483647 w 2384"/>
              <a:gd name="T79" fmla="*/ 2147483647 h 1520"/>
              <a:gd name="T80" fmla="*/ 2147483647 w 2384"/>
              <a:gd name="T81" fmla="*/ 2147483647 h 1520"/>
              <a:gd name="T82" fmla="*/ 2147483647 w 2384"/>
              <a:gd name="T83" fmla="*/ 2147483647 h 1520"/>
              <a:gd name="T84" fmla="*/ 2147483647 w 2384"/>
              <a:gd name="T85" fmla="*/ 2147483647 h 1520"/>
              <a:gd name="T86" fmla="*/ 2147483647 w 2384"/>
              <a:gd name="T87" fmla="*/ 2147483647 h 1520"/>
              <a:gd name="T88" fmla="*/ 2147483647 w 2384"/>
              <a:gd name="T89" fmla="*/ 2147483647 h 1520"/>
              <a:gd name="T90" fmla="*/ 2147483647 w 2384"/>
              <a:gd name="T91" fmla="*/ 2147483647 h 1520"/>
              <a:gd name="T92" fmla="*/ 2147483647 w 2384"/>
              <a:gd name="T93" fmla="*/ 2147483647 h 1520"/>
              <a:gd name="T94" fmla="*/ 2147483647 w 2384"/>
              <a:gd name="T95" fmla="*/ 2147483647 h 1520"/>
              <a:gd name="T96" fmla="*/ 2147483647 w 2384"/>
              <a:gd name="T97" fmla="*/ 2147483647 h 152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384"/>
              <a:gd name="T148" fmla="*/ 0 h 1520"/>
              <a:gd name="T149" fmla="*/ 2384 w 2384"/>
              <a:gd name="T150" fmla="*/ 1520 h 152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384" h="1520">
                <a:moveTo>
                  <a:pt x="0" y="172"/>
                </a:moveTo>
                <a:lnTo>
                  <a:pt x="4" y="140"/>
                </a:lnTo>
                <a:cubicBezTo>
                  <a:pt x="4" y="138"/>
                  <a:pt x="4" y="137"/>
                  <a:pt x="5" y="135"/>
                </a:cubicBezTo>
                <a:lnTo>
                  <a:pt x="14" y="107"/>
                </a:lnTo>
                <a:cubicBezTo>
                  <a:pt x="14" y="105"/>
                  <a:pt x="15" y="103"/>
                  <a:pt x="16" y="101"/>
                </a:cubicBezTo>
                <a:lnTo>
                  <a:pt x="47" y="54"/>
                </a:lnTo>
                <a:cubicBezTo>
                  <a:pt x="49" y="52"/>
                  <a:pt x="52" y="49"/>
                  <a:pt x="54" y="47"/>
                </a:cubicBezTo>
                <a:lnTo>
                  <a:pt x="101" y="16"/>
                </a:lnTo>
                <a:cubicBezTo>
                  <a:pt x="103" y="15"/>
                  <a:pt x="105" y="14"/>
                  <a:pt x="107" y="14"/>
                </a:cubicBezTo>
                <a:lnTo>
                  <a:pt x="135" y="5"/>
                </a:lnTo>
                <a:cubicBezTo>
                  <a:pt x="137" y="4"/>
                  <a:pt x="138" y="4"/>
                  <a:pt x="140" y="4"/>
                </a:cubicBezTo>
                <a:lnTo>
                  <a:pt x="170" y="1"/>
                </a:lnTo>
                <a:lnTo>
                  <a:pt x="2213" y="0"/>
                </a:lnTo>
                <a:lnTo>
                  <a:pt x="2246" y="4"/>
                </a:lnTo>
                <a:cubicBezTo>
                  <a:pt x="2248" y="4"/>
                  <a:pt x="2249" y="4"/>
                  <a:pt x="2251" y="5"/>
                </a:cubicBezTo>
                <a:lnTo>
                  <a:pt x="2279" y="14"/>
                </a:lnTo>
                <a:cubicBezTo>
                  <a:pt x="2281" y="14"/>
                  <a:pt x="2283" y="15"/>
                  <a:pt x="2285" y="17"/>
                </a:cubicBezTo>
                <a:lnTo>
                  <a:pt x="2331" y="48"/>
                </a:lnTo>
                <a:cubicBezTo>
                  <a:pt x="2333" y="49"/>
                  <a:pt x="2336" y="51"/>
                  <a:pt x="2337" y="54"/>
                </a:cubicBezTo>
                <a:lnTo>
                  <a:pt x="2369" y="101"/>
                </a:lnTo>
                <a:cubicBezTo>
                  <a:pt x="2371" y="103"/>
                  <a:pt x="2372" y="105"/>
                  <a:pt x="2373" y="108"/>
                </a:cubicBezTo>
                <a:lnTo>
                  <a:pt x="2381" y="136"/>
                </a:lnTo>
                <a:cubicBezTo>
                  <a:pt x="2381" y="137"/>
                  <a:pt x="2381" y="139"/>
                  <a:pt x="2381" y="140"/>
                </a:cubicBezTo>
                <a:lnTo>
                  <a:pt x="2384" y="170"/>
                </a:lnTo>
                <a:lnTo>
                  <a:pt x="2384" y="1349"/>
                </a:lnTo>
                <a:lnTo>
                  <a:pt x="2381" y="1382"/>
                </a:lnTo>
                <a:cubicBezTo>
                  <a:pt x="2381" y="1383"/>
                  <a:pt x="2381" y="1385"/>
                  <a:pt x="2381" y="1386"/>
                </a:cubicBezTo>
                <a:lnTo>
                  <a:pt x="2373" y="1414"/>
                </a:lnTo>
                <a:cubicBezTo>
                  <a:pt x="2372" y="1417"/>
                  <a:pt x="2371" y="1419"/>
                  <a:pt x="2369" y="1421"/>
                </a:cubicBezTo>
                <a:lnTo>
                  <a:pt x="2337" y="1467"/>
                </a:lnTo>
                <a:cubicBezTo>
                  <a:pt x="2336" y="1470"/>
                  <a:pt x="2334" y="1472"/>
                  <a:pt x="2331" y="1473"/>
                </a:cubicBezTo>
                <a:lnTo>
                  <a:pt x="2285" y="1505"/>
                </a:lnTo>
                <a:cubicBezTo>
                  <a:pt x="2283" y="1507"/>
                  <a:pt x="2281" y="1508"/>
                  <a:pt x="2278" y="1509"/>
                </a:cubicBezTo>
                <a:lnTo>
                  <a:pt x="2250" y="1517"/>
                </a:lnTo>
                <a:cubicBezTo>
                  <a:pt x="2249" y="1517"/>
                  <a:pt x="2247" y="1517"/>
                  <a:pt x="2246" y="1517"/>
                </a:cubicBezTo>
                <a:lnTo>
                  <a:pt x="2216" y="1520"/>
                </a:lnTo>
                <a:lnTo>
                  <a:pt x="172" y="1520"/>
                </a:lnTo>
                <a:lnTo>
                  <a:pt x="140" y="1517"/>
                </a:lnTo>
                <a:cubicBezTo>
                  <a:pt x="139" y="1517"/>
                  <a:pt x="137" y="1517"/>
                  <a:pt x="136" y="1517"/>
                </a:cubicBezTo>
                <a:lnTo>
                  <a:pt x="108" y="1509"/>
                </a:lnTo>
                <a:cubicBezTo>
                  <a:pt x="105" y="1508"/>
                  <a:pt x="103" y="1507"/>
                  <a:pt x="101" y="1505"/>
                </a:cubicBezTo>
                <a:lnTo>
                  <a:pt x="54" y="1473"/>
                </a:lnTo>
                <a:cubicBezTo>
                  <a:pt x="51" y="1472"/>
                  <a:pt x="49" y="1469"/>
                  <a:pt x="48" y="1467"/>
                </a:cubicBezTo>
                <a:lnTo>
                  <a:pt x="17" y="1421"/>
                </a:lnTo>
                <a:cubicBezTo>
                  <a:pt x="15" y="1419"/>
                  <a:pt x="14" y="1417"/>
                  <a:pt x="14" y="1415"/>
                </a:cubicBezTo>
                <a:lnTo>
                  <a:pt x="5" y="1387"/>
                </a:lnTo>
                <a:cubicBezTo>
                  <a:pt x="4" y="1385"/>
                  <a:pt x="4" y="1384"/>
                  <a:pt x="4" y="1382"/>
                </a:cubicBezTo>
                <a:lnTo>
                  <a:pt x="1" y="1352"/>
                </a:lnTo>
                <a:lnTo>
                  <a:pt x="0" y="172"/>
                </a:lnTo>
                <a:close/>
                <a:moveTo>
                  <a:pt x="48" y="1347"/>
                </a:moveTo>
                <a:lnTo>
                  <a:pt x="51" y="1377"/>
                </a:lnTo>
                <a:lnTo>
                  <a:pt x="50" y="1372"/>
                </a:lnTo>
                <a:lnTo>
                  <a:pt x="59" y="1400"/>
                </a:lnTo>
                <a:lnTo>
                  <a:pt x="56" y="1394"/>
                </a:lnTo>
                <a:lnTo>
                  <a:pt x="87" y="1440"/>
                </a:lnTo>
                <a:lnTo>
                  <a:pt x="81" y="1434"/>
                </a:lnTo>
                <a:lnTo>
                  <a:pt x="128" y="1466"/>
                </a:lnTo>
                <a:lnTo>
                  <a:pt x="121" y="1462"/>
                </a:lnTo>
                <a:lnTo>
                  <a:pt x="149" y="1470"/>
                </a:lnTo>
                <a:lnTo>
                  <a:pt x="145" y="1470"/>
                </a:lnTo>
                <a:lnTo>
                  <a:pt x="172" y="1472"/>
                </a:lnTo>
                <a:lnTo>
                  <a:pt x="2211" y="1473"/>
                </a:lnTo>
                <a:lnTo>
                  <a:pt x="2241" y="1470"/>
                </a:lnTo>
                <a:lnTo>
                  <a:pt x="2237" y="1470"/>
                </a:lnTo>
                <a:lnTo>
                  <a:pt x="2265" y="1462"/>
                </a:lnTo>
                <a:lnTo>
                  <a:pt x="2258" y="1466"/>
                </a:lnTo>
                <a:lnTo>
                  <a:pt x="2304" y="1434"/>
                </a:lnTo>
                <a:lnTo>
                  <a:pt x="2298" y="1440"/>
                </a:lnTo>
                <a:lnTo>
                  <a:pt x="2330" y="1394"/>
                </a:lnTo>
                <a:lnTo>
                  <a:pt x="2326" y="1401"/>
                </a:lnTo>
                <a:lnTo>
                  <a:pt x="2334" y="1373"/>
                </a:lnTo>
                <a:lnTo>
                  <a:pt x="2334" y="1377"/>
                </a:lnTo>
                <a:lnTo>
                  <a:pt x="2336" y="1349"/>
                </a:lnTo>
                <a:lnTo>
                  <a:pt x="2337" y="175"/>
                </a:lnTo>
                <a:lnTo>
                  <a:pt x="2334" y="145"/>
                </a:lnTo>
                <a:lnTo>
                  <a:pt x="2334" y="149"/>
                </a:lnTo>
                <a:lnTo>
                  <a:pt x="2326" y="121"/>
                </a:lnTo>
                <a:lnTo>
                  <a:pt x="2330" y="128"/>
                </a:lnTo>
                <a:lnTo>
                  <a:pt x="2298" y="81"/>
                </a:lnTo>
                <a:lnTo>
                  <a:pt x="2304" y="87"/>
                </a:lnTo>
                <a:lnTo>
                  <a:pt x="2258" y="56"/>
                </a:lnTo>
                <a:lnTo>
                  <a:pt x="2264" y="59"/>
                </a:lnTo>
                <a:lnTo>
                  <a:pt x="2236" y="50"/>
                </a:lnTo>
                <a:lnTo>
                  <a:pt x="2241" y="51"/>
                </a:lnTo>
                <a:lnTo>
                  <a:pt x="2213" y="48"/>
                </a:lnTo>
                <a:lnTo>
                  <a:pt x="175" y="48"/>
                </a:lnTo>
                <a:lnTo>
                  <a:pt x="145" y="51"/>
                </a:lnTo>
                <a:lnTo>
                  <a:pt x="150" y="50"/>
                </a:lnTo>
                <a:lnTo>
                  <a:pt x="122" y="59"/>
                </a:lnTo>
                <a:lnTo>
                  <a:pt x="128" y="56"/>
                </a:lnTo>
                <a:lnTo>
                  <a:pt x="81" y="87"/>
                </a:lnTo>
                <a:lnTo>
                  <a:pt x="87" y="81"/>
                </a:lnTo>
                <a:lnTo>
                  <a:pt x="56" y="128"/>
                </a:lnTo>
                <a:lnTo>
                  <a:pt x="59" y="122"/>
                </a:lnTo>
                <a:lnTo>
                  <a:pt x="50" y="150"/>
                </a:lnTo>
                <a:lnTo>
                  <a:pt x="51" y="145"/>
                </a:lnTo>
                <a:lnTo>
                  <a:pt x="48" y="172"/>
                </a:lnTo>
                <a:lnTo>
                  <a:pt x="48" y="1347"/>
                </a:lnTo>
                <a:close/>
              </a:path>
            </a:pathLst>
          </a:custGeom>
          <a:solidFill>
            <a:srgbClr val="BBE0E3"/>
          </a:solidFill>
          <a:ln w="0">
            <a:solidFill>
              <a:srgbClr val="BBE0E3"/>
            </a:solidFill>
            <a:round/>
            <a:headEnd/>
            <a:tailEnd/>
          </a:ln>
        </p:spPr>
        <p:txBody>
          <a:bodyPr/>
          <a:lstStyle/>
          <a:p>
            <a:endParaRPr lang="en-US"/>
          </a:p>
        </p:txBody>
      </p:sp>
      <p:sp>
        <p:nvSpPr>
          <p:cNvPr id="96" name="Rectangle 73"/>
          <p:cNvSpPr>
            <a:spLocks noChangeArrowheads="1"/>
          </p:cNvSpPr>
          <p:nvPr/>
        </p:nvSpPr>
        <p:spPr bwMode="auto">
          <a:xfrm>
            <a:off x="5867400" y="5516563"/>
            <a:ext cx="898525" cy="212725"/>
          </a:xfrm>
          <a:prstGeom prst="rect">
            <a:avLst/>
          </a:prstGeom>
          <a:noFill/>
          <a:ln w="9525">
            <a:noFill/>
            <a:miter lim="800000"/>
            <a:headEnd/>
            <a:tailEnd/>
          </a:ln>
        </p:spPr>
        <p:txBody>
          <a:bodyPr lIns="0" tIns="0" rIns="0" bIns="0">
            <a:spAutoFit/>
          </a:bodyPr>
          <a:lstStyle/>
          <a:p>
            <a:pPr algn="ctr"/>
            <a:r>
              <a:rPr lang="lv-LV" sz="1400">
                <a:solidFill>
                  <a:srgbClr val="800000"/>
                </a:solidFill>
              </a:rPr>
              <a:t>Drenāža</a:t>
            </a:r>
            <a:endParaRPr lang="en-US"/>
          </a:p>
        </p:txBody>
      </p:sp>
      <p:sp>
        <p:nvSpPr>
          <p:cNvPr id="46124" name="Rectangle 77"/>
          <p:cNvSpPr>
            <a:spLocks noChangeArrowheads="1"/>
          </p:cNvSpPr>
          <p:nvPr/>
        </p:nvSpPr>
        <p:spPr bwMode="auto">
          <a:xfrm>
            <a:off x="7265988" y="5164138"/>
            <a:ext cx="1511300" cy="949325"/>
          </a:xfrm>
          <a:prstGeom prst="rect">
            <a:avLst/>
          </a:prstGeom>
          <a:solidFill>
            <a:srgbClr val="FFFFFF"/>
          </a:solidFill>
          <a:ln w="9525">
            <a:noFill/>
            <a:miter lim="800000"/>
            <a:headEnd/>
            <a:tailEnd/>
          </a:ln>
        </p:spPr>
        <p:txBody>
          <a:bodyPr/>
          <a:lstStyle/>
          <a:p>
            <a:endParaRPr lang="en-US"/>
          </a:p>
        </p:txBody>
      </p:sp>
      <p:sp>
        <p:nvSpPr>
          <p:cNvPr id="46125" name="Freeform 78"/>
          <p:cNvSpPr>
            <a:spLocks/>
          </p:cNvSpPr>
          <p:nvPr/>
        </p:nvSpPr>
        <p:spPr bwMode="auto">
          <a:xfrm>
            <a:off x="7265988" y="5164138"/>
            <a:ext cx="1500187" cy="938212"/>
          </a:xfrm>
          <a:custGeom>
            <a:avLst/>
            <a:gdLst>
              <a:gd name="T0" fmla="*/ 0 w 2352"/>
              <a:gd name="T1" fmla="*/ 2147483647 h 1472"/>
              <a:gd name="T2" fmla="*/ 2147483647 w 2352"/>
              <a:gd name="T3" fmla="*/ 0 h 1472"/>
              <a:gd name="T4" fmla="*/ 2147483647 w 2352"/>
              <a:gd name="T5" fmla="*/ 0 h 1472"/>
              <a:gd name="T6" fmla="*/ 2147483647 w 2352"/>
              <a:gd name="T7" fmla="*/ 0 h 1472"/>
              <a:gd name="T8" fmla="*/ 2147483647 w 2352"/>
              <a:gd name="T9" fmla="*/ 0 h 1472"/>
              <a:gd name="T10" fmla="*/ 2147483647 w 2352"/>
              <a:gd name="T11" fmla="*/ 0 h 1472"/>
              <a:gd name="T12" fmla="*/ 2147483647 w 2352"/>
              <a:gd name="T13" fmla="*/ 2147483647 h 1472"/>
              <a:gd name="T14" fmla="*/ 2147483647 w 2352"/>
              <a:gd name="T15" fmla="*/ 2147483647 h 1472"/>
              <a:gd name="T16" fmla="*/ 2147483647 w 2352"/>
              <a:gd name="T17" fmla="*/ 2147483647 h 1472"/>
              <a:gd name="T18" fmla="*/ 2147483647 w 2352"/>
              <a:gd name="T19" fmla="*/ 2147483647 h 1472"/>
              <a:gd name="T20" fmla="*/ 2147483647 w 2352"/>
              <a:gd name="T21" fmla="*/ 2147483647 h 1472"/>
              <a:gd name="T22" fmla="*/ 2147483647 w 2352"/>
              <a:gd name="T23" fmla="*/ 2147483647 h 1472"/>
              <a:gd name="T24" fmla="*/ 2147483647 w 2352"/>
              <a:gd name="T25" fmla="*/ 2147483647 h 1472"/>
              <a:gd name="T26" fmla="*/ 2147483647 w 2352"/>
              <a:gd name="T27" fmla="*/ 2147483647 h 1472"/>
              <a:gd name="T28" fmla="*/ 2147483647 w 2352"/>
              <a:gd name="T29" fmla="*/ 2147483647 h 1472"/>
              <a:gd name="T30" fmla="*/ 2147483647 w 2352"/>
              <a:gd name="T31" fmla="*/ 2147483647 h 1472"/>
              <a:gd name="T32" fmla="*/ 0 w 2352"/>
              <a:gd name="T33" fmla="*/ 2147483647 h 1472"/>
              <a:gd name="T34" fmla="*/ 0 w 2352"/>
              <a:gd name="T35" fmla="*/ 2147483647 h 1472"/>
              <a:gd name="T36" fmla="*/ 0 w 2352"/>
              <a:gd name="T37" fmla="*/ 2147483647 h 14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52"/>
              <a:gd name="T58" fmla="*/ 0 h 1472"/>
              <a:gd name="T59" fmla="*/ 2352 w 2352"/>
              <a:gd name="T60" fmla="*/ 1472 h 147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52" h="1472">
                <a:moveTo>
                  <a:pt x="0" y="148"/>
                </a:moveTo>
                <a:cubicBezTo>
                  <a:pt x="0" y="66"/>
                  <a:pt x="66" y="0"/>
                  <a:pt x="148" y="0"/>
                </a:cubicBezTo>
                <a:cubicBezTo>
                  <a:pt x="148" y="0"/>
                  <a:pt x="148" y="0"/>
                  <a:pt x="148" y="0"/>
                </a:cubicBezTo>
                <a:lnTo>
                  <a:pt x="2205" y="0"/>
                </a:lnTo>
                <a:cubicBezTo>
                  <a:pt x="2287" y="0"/>
                  <a:pt x="2352" y="66"/>
                  <a:pt x="2352" y="148"/>
                </a:cubicBezTo>
                <a:cubicBezTo>
                  <a:pt x="2352" y="148"/>
                  <a:pt x="2352" y="148"/>
                  <a:pt x="2352" y="148"/>
                </a:cubicBezTo>
                <a:lnTo>
                  <a:pt x="2352" y="1325"/>
                </a:lnTo>
                <a:cubicBezTo>
                  <a:pt x="2352" y="1407"/>
                  <a:pt x="2287" y="1472"/>
                  <a:pt x="2205" y="1472"/>
                </a:cubicBezTo>
                <a:cubicBezTo>
                  <a:pt x="2205" y="1472"/>
                  <a:pt x="2205" y="1472"/>
                  <a:pt x="2205" y="1472"/>
                </a:cubicBezTo>
                <a:lnTo>
                  <a:pt x="148" y="1472"/>
                </a:lnTo>
                <a:cubicBezTo>
                  <a:pt x="66" y="1472"/>
                  <a:pt x="0" y="1407"/>
                  <a:pt x="0" y="1325"/>
                </a:cubicBezTo>
                <a:cubicBezTo>
                  <a:pt x="0" y="1325"/>
                  <a:pt x="0" y="1325"/>
                  <a:pt x="0" y="1325"/>
                </a:cubicBezTo>
                <a:lnTo>
                  <a:pt x="0" y="148"/>
                </a:lnTo>
                <a:close/>
              </a:path>
            </a:pathLst>
          </a:custGeom>
          <a:solidFill>
            <a:srgbClr val="FFFFFF"/>
          </a:solidFill>
          <a:ln w="0">
            <a:solidFill>
              <a:srgbClr val="000000"/>
            </a:solidFill>
            <a:round/>
            <a:headEnd/>
            <a:tailEnd/>
          </a:ln>
        </p:spPr>
        <p:txBody>
          <a:bodyPr/>
          <a:lstStyle/>
          <a:p>
            <a:endParaRPr lang="en-US"/>
          </a:p>
        </p:txBody>
      </p:sp>
      <p:sp>
        <p:nvSpPr>
          <p:cNvPr id="46126" name="Rectangle 79"/>
          <p:cNvSpPr>
            <a:spLocks noChangeArrowheads="1"/>
          </p:cNvSpPr>
          <p:nvPr/>
        </p:nvSpPr>
        <p:spPr bwMode="auto">
          <a:xfrm>
            <a:off x="7265988" y="5164138"/>
            <a:ext cx="1511300" cy="949325"/>
          </a:xfrm>
          <a:prstGeom prst="rect">
            <a:avLst/>
          </a:prstGeom>
          <a:solidFill>
            <a:srgbClr val="FFFFFF"/>
          </a:solidFill>
          <a:ln w="9525">
            <a:noFill/>
            <a:miter lim="800000"/>
            <a:headEnd/>
            <a:tailEnd/>
          </a:ln>
        </p:spPr>
        <p:txBody>
          <a:bodyPr/>
          <a:lstStyle/>
          <a:p>
            <a:endParaRPr lang="en-US"/>
          </a:p>
        </p:txBody>
      </p:sp>
      <p:sp>
        <p:nvSpPr>
          <p:cNvPr id="100" name="Freeform 80"/>
          <p:cNvSpPr>
            <a:spLocks noEditPoints="1"/>
          </p:cNvSpPr>
          <p:nvPr/>
        </p:nvSpPr>
        <p:spPr bwMode="auto">
          <a:xfrm>
            <a:off x="7251700" y="5148263"/>
            <a:ext cx="1530350" cy="969962"/>
          </a:xfrm>
          <a:custGeom>
            <a:avLst/>
            <a:gdLst>
              <a:gd name="T0" fmla="*/ 2147483647 w 2400"/>
              <a:gd name="T1" fmla="*/ 2147483647 h 1520"/>
              <a:gd name="T2" fmla="*/ 2147483647 w 2400"/>
              <a:gd name="T3" fmla="*/ 2147483647 h 1520"/>
              <a:gd name="T4" fmla="*/ 2147483647 w 2400"/>
              <a:gd name="T5" fmla="*/ 2147483647 h 1520"/>
              <a:gd name="T6" fmla="*/ 2147483647 w 2400"/>
              <a:gd name="T7" fmla="*/ 2147483647 h 1520"/>
              <a:gd name="T8" fmla="*/ 2147483647 w 2400"/>
              <a:gd name="T9" fmla="*/ 2147483647 h 1520"/>
              <a:gd name="T10" fmla="*/ 2147483647 w 2400"/>
              <a:gd name="T11" fmla="*/ 2147483647 h 1520"/>
              <a:gd name="T12" fmla="*/ 2147483647 w 2400"/>
              <a:gd name="T13" fmla="*/ 2147483647 h 1520"/>
              <a:gd name="T14" fmla="*/ 2147483647 w 2400"/>
              <a:gd name="T15" fmla="*/ 2147483647 h 1520"/>
              <a:gd name="T16" fmla="*/ 2147483647 w 2400"/>
              <a:gd name="T17" fmla="*/ 2147483647 h 1520"/>
              <a:gd name="T18" fmla="*/ 2147483647 w 2400"/>
              <a:gd name="T19" fmla="*/ 2147483647 h 1520"/>
              <a:gd name="T20" fmla="*/ 2147483647 w 2400"/>
              <a:gd name="T21" fmla="*/ 2147483647 h 1520"/>
              <a:gd name="T22" fmla="*/ 2147483647 w 2400"/>
              <a:gd name="T23" fmla="*/ 2147483647 h 1520"/>
              <a:gd name="T24" fmla="*/ 2147483647 w 2400"/>
              <a:gd name="T25" fmla="*/ 2147483647 h 1520"/>
              <a:gd name="T26" fmla="*/ 2147483647 w 2400"/>
              <a:gd name="T27" fmla="*/ 2147483647 h 1520"/>
              <a:gd name="T28" fmla="*/ 2147483647 w 2400"/>
              <a:gd name="T29" fmla="*/ 2147483647 h 1520"/>
              <a:gd name="T30" fmla="*/ 2147483647 w 2400"/>
              <a:gd name="T31" fmla="*/ 2147483647 h 1520"/>
              <a:gd name="T32" fmla="*/ 2147483647 w 2400"/>
              <a:gd name="T33" fmla="*/ 2147483647 h 1520"/>
              <a:gd name="T34" fmla="*/ 2147483647 w 2400"/>
              <a:gd name="T35" fmla="*/ 2147483647 h 1520"/>
              <a:gd name="T36" fmla="*/ 2147483647 w 2400"/>
              <a:gd name="T37" fmla="*/ 2147483647 h 1520"/>
              <a:gd name="T38" fmla="*/ 2147483647 w 2400"/>
              <a:gd name="T39" fmla="*/ 2147483647 h 1520"/>
              <a:gd name="T40" fmla="*/ 2147483647 w 2400"/>
              <a:gd name="T41" fmla="*/ 2147483647 h 1520"/>
              <a:gd name="T42" fmla="*/ 2147483647 w 2400"/>
              <a:gd name="T43" fmla="*/ 2147483647 h 1520"/>
              <a:gd name="T44" fmla="*/ 2147483647 w 2400"/>
              <a:gd name="T45" fmla="*/ 2147483647 h 1520"/>
              <a:gd name="T46" fmla="*/ 2147483647 w 2400"/>
              <a:gd name="T47" fmla="*/ 2147483647 h 1520"/>
              <a:gd name="T48" fmla="*/ 2147483647 w 2400"/>
              <a:gd name="T49" fmla="*/ 2147483647 h 1520"/>
              <a:gd name="T50" fmla="*/ 2147483647 w 2400"/>
              <a:gd name="T51" fmla="*/ 2147483647 h 1520"/>
              <a:gd name="T52" fmla="*/ 2147483647 w 2400"/>
              <a:gd name="T53" fmla="*/ 2147483647 h 1520"/>
              <a:gd name="T54" fmla="*/ 2147483647 w 2400"/>
              <a:gd name="T55" fmla="*/ 2147483647 h 1520"/>
              <a:gd name="T56" fmla="*/ 2147483647 w 2400"/>
              <a:gd name="T57" fmla="*/ 2147483647 h 1520"/>
              <a:gd name="T58" fmla="*/ 2147483647 w 2400"/>
              <a:gd name="T59" fmla="*/ 2147483647 h 1520"/>
              <a:gd name="T60" fmla="*/ 2147483647 w 2400"/>
              <a:gd name="T61" fmla="*/ 2147483647 h 1520"/>
              <a:gd name="T62" fmla="*/ 2147483647 w 2400"/>
              <a:gd name="T63" fmla="*/ 2147483647 h 1520"/>
              <a:gd name="T64" fmla="*/ 2147483647 w 2400"/>
              <a:gd name="T65" fmla="*/ 2147483647 h 1520"/>
              <a:gd name="T66" fmla="*/ 2147483647 w 2400"/>
              <a:gd name="T67" fmla="*/ 2147483647 h 1520"/>
              <a:gd name="T68" fmla="*/ 2147483647 w 2400"/>
              <a:gd name="T69" fmla="*/ 2147483647 h 1520"/>
              <a:gd name="T70" fmla="*/ 2147483647 w 2400"/>
              <a:gd name="T71" fmla="*/ 2147483647 h 1520"/>
              <a:gd name="T72" fmla="*/ 2147483647 w 2400"/>
              <a:gd name="T73" fmla="*/ 2147483647 h 1520"/>
              <a:gd name="T74" fmla="*/ 2147483647 w 2400"/>
              <a:gd name="T75" fmla="*/ 2147483647 h 1520"/>
              <a:gd name="T76" fmla="*/ 2147483647 w 2400"/>
              <a:gd name="T77" fmla="*/ 2147483647 h 1520"/>
              <a:gd name="T78" fmla="*/ 2147483647 w 2400"/>
              <a:gd name="T79" fmla="*/ 2147483647 h 1520"/>
              <a:gd name="T80" fmla="*/ 2147483647 w 2400"/>
              <a:gd name="T81" fmla="*/ 2147483647 h 1520"/>
              <a:gd name="T82" fmla="*/ 2147483647 w 2400"/>
              <a:gd name="T83" fmla="*/ 2147483647 h 1520"/>
              <a:gd name="T84" fmla="*/ 2147483647 w 2400"/>
              <a:gd name="T85" fmla="*/ 2147483647 h 1520"/>
              <a:gd name="T86" fmla="*/ 2147483647 w 2400"/>
              <a:gd name="T87" fmla="*/ 2147483647 h 1520"/>
              <a:gd name="T88" fmla="*/ 2147483647 w 2400"/>
              <a:gd name="T89" fmla="*/ 2147483647 h 1520"/>
              <a:gd name="T90" fmla="*/ 2147483647 w 2400"/>
              <a:gd name="T91" fmla="*/ 2147483647 h 1520"/>
              <a:gd name="T92" fmla="*/ 2147483647 w 2400"/>
              <a:gd name="T93" fmla="*/ 2147483647 h 1520"/>
              <a:gd name="T94" fmla="*/ 2147483647 w 2400"/>
              <a:gd name="T95" fmla="*/ 2147483647 h 1520"/>
              <a:gd name="T96" fmla="*/ 2147483647 w 2400"/>
              <a:gd name="T97" fmla="*/ 2147483647 h 152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400"/>
              <a:gd name="T148" fmla="*/ 0 h 1520"/>
              <a:gd name="T149" fmla="*/ 2400 w 2400"/>
              <a:gd name="T150" fmla="*/ 1520 h 152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400" h="1520">
                <a:moveTo>
                  <a:pt x="0" y="172"/>
                </a:moveTo>
                <a:lnTo>
                  <a:pt x="4" y="140"/>
                </a:lnTo>
                <a:cubicBezTo>
                  <a:pt x="4" y="138"/>
                  <a:pt x="4" y="137"/>
                  <a:pt x="5" y="135"/>
                </a:cubicBezTo>
                <a:lnTo>
                  <a:pt x="14" y="107"/>
                </a:lnTo>
                <a:cubicBezTo>
                  <a:pt x="14" y="105"/>
                  <a:pt x="15" y="103"/>
                  <a:pt x="16" y="101"/>
                </a:cubicBezTo>
                <a:lnTo>
                  <a:pt x="47" y="54"/>
                </a:lnTo>
                <a:cubicBezTo>
                  <a:pt x="49" y="52"/>
                  <a:pt x="52" y="49"/>
                  <a:pt x="54" y="47"/>
                </a:cubicBezTo>
                <a:lnTo>
                  <a:pt x="101" y="16"/>
                </a:lnTo>
                <a:cubicBezTo>
                  <a:pt x="103" y="15"/>
                  <a:pt x="105" y="14"/>
                  <a:pt x="107" y="14"/>
                </a:cubicBezTo>
                <a:lnTo>
                  <a:pt x="135" y="5"/>
                </a:lnTo>
                <a:cubicBezTo>
                  <a:pt x="137" y="4"/>
                  <a:pt x="138" y="4"/>
                  <a:pt x="140" y="4"/>
                </a:cubicBezTo>
                <a:lnTo>
                  <a:pt x="170" y="1"/>
                </a:lnTo>
                <a:lnTo>
                  <a:pt x="2229" y="0"/>
                </a:lnTo>
                <a:lnTo>
                  <a:pt x="2262" y="4"/>
                </a:lnTo>
                <a:cubicBezTo>
                  <a:pt x="2264" y="4"/>
                  <a:pt x="2265" y="4"/>
                  <a:pt x="2267" y="5"/>
                </a:cubicBezTo>
                <a:lnTo>
                  <a:pt x="2295" y="14"/>
                </a:lnTo>
                <a:cubicBezTo>
                  <a:pt x="2297" y="14"/>
                  <a:pt x="2299" y="15"/>
                  <a:pt x="2301" y="17"/>
                </a:cubicBezTo>
                <a:lnTo>
                  <a:pt x="2347" y="48"/>
                </a:lnTo>
                <a:cubicBezTo>
                  <a:pt x="2349" y="49"/>
                  <a:pt x="2352" y="51"/>
                  <a:pt x="2353" y="54"/>
                </a:cubicBezTo>
                <a:lnTo>
                  <a:pt x="2385" y="101"/>
                </a:lnTo>
                <a:cubicBezTo>
                  <a:pt x="2387" y="103"/>
                  <a:pt x="2388" y="105"/>
                  <a:pt x="2389" y="108"/>
                </a:cubicBezTo>
                <a:lnTo>
                  <a:pt x="2397" y="136"/>
                </a:lnTo>
                <a:cubicBezTo>
                  <a:pt x="2397" y="137"/>
                  <a:pt x="2397" y="139"/>
                  <a:pt x="2397" y="140"/>
                </a:cubicBezTo>
                <a:lnTo>
                  <a:pt x="2400" y="170"/>
                </a:lnTo>
                <a:lnTo>
                  <a:pt x="2400" y="1349"/>
                </a:lnTo>
                <a:lnTo>
                  <a:pt x="2397" y="1382"/>
                </a:lnTo>
                <a:cubicBezTo>
                  <a:pt x="2397" y="1383"/>
                  <a:pt x="2397" y="1385"/>
                  <a:pt x="2397" y="1386"/>
                </a:cubicBezTo>
                <a:lnTo>
                  <a:pt x="2389" y="1414"/>
                </a:lnTo>
                <a:cubicBezTo>
                  <a:pt x="2388" y="1417"/>
                  <a:pt x="2387" y="1419"/>
                  <a:pt x="2385" y="1421"/>
                </a:cubicBezTo>
                <a:lnTo>
                  <a:pt x="2353" y="1467"/>
                </a:lnTo>
                <a:cubicBezTo>
                  <a:pt x="2352" y="1470"/>
                  <a:pt x="2350" y="1472"/>
                  <a:pt x="2347" y="1473"/>
                </a:cubicBezTo>
                <a:lnTo>
                  <a:pt x="2301" y="1505"/>
                </a:lnTo>
                <a:cubicBezTo>
                  <a:pt x="2299" y="1507"/>
                  <a:pt x="2297" y="1508"/>
                  <a:pt x="2294" y="1509"/>
                </a:cubicBezTo>
                <a:lnTo>
                  <a:pt x="2266" y="1517"/>
                </a:lnTo>
                <a:cubicBezTo>
                  <a:pt x="2265" y="1517"/>
                  <a:pt x="2263" y="1517"/>
                  <a:pt x="2262" y="1517"/>
                </a:cubicBezTo>
                <a:lnTo>
                  <a:pt x="2232" y="1520"/>
                </a:lnTo>
                <a:lnTo>
                  <a:pt x="172" y="1520"/>
                </a:lnTo>
                <a:lnTo>
                  <a:pt x="140" y="1517"/>
                </a:lnTo>
                <a:cubicBezTo>
                  <a:pt x="139" y="1517"/>
                  <a:pt x="137" y="1517"/>
                  <a:pt x="136" y="1517"/>
                </a:cubicBezTo>
                <a:lnTo>
                  <a:pt x="108" y="1509"/>
                </a:lnTo>
                <a:cubicBezTo>
                  <a:pt x="105" y="1508"/>
                  <a:pt x="103" y="1507"/>
                  <a:pt x="101" y="1505"/>
                </a:cubicBezTo>
                <a:lnTo>
                  <a:pt x="54" y="1473"/>
                </a:lnTo>
                <a:cubicBezTo>
                  <a:pt x="51" y="1472"/>
                  <a:pt x="49" y="1469"/>
                  <a:pt x="48" y="1467"/>
                </a:cubicBezTo>
                <a:lnTo>
                  <a:pt x="17" y="1421"/>
                </a:lnTo>
                <a:cubicBezTo>
                  <a:pt x="15" y="1419"/>
                  <a:pt x="14" y="1417"/>
                  <a:pt x="14" y="1415"/>
                </a:cubicBezTo>
                <a:lnTo>
                  <a:pt x="5" y="1387"/>
                </a:lnTo>
                <a:cubicBezTo>
                  <a:pt x="4" y="1385"/>
                  <a:pt x="4" y="1384"/>
                  <a:pt x="4" y="1382"/>
                </a:cubicBezTo>
                <a:lnTo>
                  <a:pt x="1" y="1352"/>
                </a:lnTo>
                <a:lnTo>
                  <a:pt x="0" y="172"/>
                </a:lnTo>
                <a:close/>
                <a:moveTo>
                  <a:pt x="48" y="1347"/>
                </a:moveTo>
                <a:lnTo>
                  <a:pt x="51" y="1377"/>
                </a:lnTo>
                <a:lnTo>
                  <a:pt x="50" y="1372"/>
                </a:lnTo>
                <a:lnTo>
                  <a:pt x="59" y="1400"/>
                </a:lnTo>
                <a:lnTo>
                  <a:pt x="56" y="1394"/>
                </a:lnTo>
                <a:lnTo>
                  <a:pt x="87" y="1440"/>
                </a:lnTo>
                <a:lnTo>
                  <a:pt x="81" y="1434"/>
                </a:lnTo>
                <a:lnTo>
                  <a:pt x="128" y="1466"/>
                </a:lnTo>
                <a:lnTo>
                  <a:pt x="121" y="1462"/>
                </a:lnTo>
                <a:lnTo>
                  <a:pt x="149" y="1470"/>
                </a:lnTo>
                <a:lnTo>
                  <a:pt x="145" y="1470"/>
                </a:lnTo>
                <a:lnTo>
                  <a:pt x="172" y="1472"/>
                </a:lnTo>
                <a:lnTo>
                  <a:pt x="2227" y="1473"/>
                </a:lnTo>
                <a:lnTo>
                  <a:pt x="2257" y="1470"/>
                </a:lnTo>
                <a:lnTo>
                  <a:pt x="2253" y="1470"/>
                </a:lnTo>
                <a:lnTo>
                  <a:pt x="2281" y="1462"/>
                </a:lnTo>
                <a:lnTo>
                  <a:pt x="2274" y="1466"/>
                </a:lnTo>
                <a:lnTo>
                  <a:pt x="2320" y="1434"/>
                </a:lnTo>
                <a:lnTo>
                  <a:pt x="2314" y="1440"/>
                </a:lnTo>
                <a:lnTo>
                  <a:pt x="2346" y="1394"/>
                </a:lnTo>
                <a:lnTo>
                  <a:pt x="2342" y="1401"/>
                </a:lnTo>
                <a:lnTo>
                  <a:pt x="2350" y="1373"/>
                </a:lnTo>
                <a:lnTo>
                  <a:pt x="2350" y="1377"/>
                </a:lnTo>
                <a:lnTo>
                  <a:pt x="2352" y="1349"/>
                </a:lnTo>
                <a:lnTo>
                  <a:pt x="2353" y="175"/>
                </a:lnTo>
                <a:lnTo>
                  <a:pt x="2350" y="145"/>
                </a:lnTo>
                <a:lnTo>
                  <a:pt x="2350" y="149"/>
                </a:lnTo>
                <a:lnTo>
                  <a:pt x="2342" y="121"/>
                </a:lnTo>
                <a:lnTo>
                  <a:pt x="2346" y="128"/>
                </a:lnTo>
                <a:lnTo>
                  <a:pt x="2314" y="81"/>
                </a:lnTo>
                <a:lnTo>
                  <a:pt x="2320" y="87"/>
                </a:lnTo>
                <a:lnTo>
                  <a:pt x="2274" y="56"/>
                </a:lnTo>
                <a:lnTo>
                  <a:pt x="2280" y="59"/>
                </a:lnTo>
                <a:lnTo>
                  <a:pt x="2252" y="50"/>
                </a:lnTo>
                <a:lnTo>
                  <a:pt x="2257" y="51"/>
                </a:lnTo>
                <a:lnTo>
                  <a:pt x="2229" y="48"/>
                </a:lnTo>
                <a:lnTo>
                  <a:pt x="175" y="48"/>
                </a:lnTo>
                <a:lnTo>
                  <a:pt x="145" y="51"/>
                </a:lnTo>
                <a:lnTo>
                  <a:pt x="150" y="50"/>
                </a:lnTo>
                <a:lnTo>
                  <a:pt x="122" y="59"/>
                </a:lnTo>
                <a:lnTo>
                  <a:pt x="128" y="56"/>
                </a:lnTo>
                <a:lnTo>
                  <a:pt x="81" y="87"/>
                </a:lnTo>
                <a:lnTo>
                  <a:pt x="87" y="81"/>
                </a:lnTo>
                <a:lnTo>
                  <a:pt x="56" y="128"/>
                </a:lnTo>
                <a:lnTo>
                  <a:pt x="59" y="122"/>
                </a:lnTo>
                <a:lnTo>
                  <a:pt x="50" y="150"/>
                </a:lnTo>
                <a:lnTo>
                  <a:pt x="51" y="145"/>
                </a:lnTo>
                <a:lnTo>
                  <a:pt x="48" y="172"/>
                </a:lnTo>
                <a:lnTo>
                  <a:pt x="48" y="1347"/>
                </a:lnTo>
                <a:close/>
              </a:path>
            </a:pathLst>
          </a:custGeom>
          <a:solidFill>
            <a:srgbClr val="BBE0E3"/>
          </a:solidFill>
          <a:ln w="0">
            <a:solidFill>
              <a:srgbClr val="BBE0E3"/>
            </a:solidFill>
            <a:round/>
            <a:headEnd/>
            <a:tailEnd/>
          </a:ln>
        </p:spPr>
        <p:txBody>
          <a:bodyPr/>
          <a:lstStyle/>
          <a:p>
            <a:endParaRPr lang="en-US"/>
          </a:p>
        </p:txBody>
      </p:sp>
      <p:sp>
        <p:nvSpPr>
          <p:cNvPr id="101" name="Rectangle 81"/>
          <p:cNvSpPr>
            <a:spLocks noChangeArrowheads="1"/>
          </p:cNvSpPr>
          <p:nvPr/>
        </p:nvSpPr>
        <p:spPr bwMode="auto">
          <a:xfrm>
            <a:off x="7451725" y="5445125"/>
            <a:ext cx="1201738" cy="425450"/>
          </a:xfrm>
          <a:prstGeom prst="rect">
            <a:avLst/>
          </a:prstGeom>
          <a:noFill/>
          <a:ln w="9525">
            <a:noFill/>
            <a:miter lim="800000"/>
            <a:headEnd/>
            <a:tailEnd/>
          </a:ln>
        </p:spPr>
        <p:txBody>
          <a:bodyPr lIns="0" tIns="0" rIns="0" bIns="0">
            <a:spAutoFit/>
          </a:bodyPr>
          <a:lstStyle/>
          <a:p>
            <a:pPr algn="ctr"/>
            <a:r>
              <a:rPr lang="lv-LV" sz="1400">
                <a:solidFill>
                  <a:srgbClr val="800000"/>
                </a:solidFill>
              </a:rPr>
              <a:t>GŪL novērojumi</a:t>
            </a:r>
            <a:endParaRPr lang="en-US"/>
          </a:p>
        </p:txBody>
      </p:sp>
      <p:sp>
        <p:nvSpPr>
          <p:cNvPr id="102" name="Oval 101"/>
          <p:cNvSpPr/>
          <p:nvPr/>
        </p:nvSpPr>
        <p:spPr>
          <a:xfrm>
            <a:off x="611188" y="3213100"/>
            <a:ext cx="5400675" cy="1871663"/>
          </a:xfrm>
          <a:prstGeom prst="ellipse">
            <a:avLst/>
          </a:prstGeom>
          <a:no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p>
        </p:txBody>
      </p:sp>
      <p:sp>
        <p:nvSpPr>
          <p:cNvPr id="103" name="Oval 102"/>
          <p:cNvSpPr/>
          <p:nvPr/>
        </p:nvSpPr>
        <p:spPr>
          <a:xfrm>
            <a:off x="7235825" y="5229225"/>
            <a:ext cx="1512888" cy="863600"/>
          </a:xfrm>
          <a:prstGeom prst="ellipse">
            <a:avLst/>
          </a:prstGeom>
          <a:no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p>
        </p:txBody>
      </p:sp>
      <p:sp>
        <p:nvSpPr>
          <p:cNvPr id="104" name="Rectangle 31"/>
          <p:cNvSpPr>
            <a:spLocks noChangeArrowheads="1"/>
          </p:cNvSpPr>
          <p:nvPr/>
        </p:nvSpPr>
        <p:spPr bwMode="auto">
          <a:xfrm>
            <a:off x="395288" y="5691188"/>
            <a:ext cx="1800225" cy="517525"/>
          </a:xfrm>
          <a:prstGeom prst="rect">
            <a:avLst/>
          </a:prstGeom>
          <a:noFill/>
          <a:ln w="9525">
            <a:noFill/>
            <a:miter lim="800000"/>
            <a:headEnd/>
            <a:tailEnd/>
          </a:ln>
        </p:spPr>
        <p:txBody>
          <a:bodyPr lIns="0" tIns="0" rIns="0" bIns="0">
            <a:spAutoFit/>
          </a:bodyPr>
          <a:lstStyle/>
          <a:p>
            <a:pPr algn="ctr"/>
            <a:r>
              <a:rPr lang="lv-LV" sz="1700" b="1">
                <a:solidFill>
                  <a:srgbClr val="800000"/>
                </a:solidFill>
              </a:rPr>
              <a:t>Nosaka GŪL mainību laikā</a:t>
            </a:r>
            <a:endParaRPr lang="en-US" sz="1700" b="1"/>
          </a:p>
        </p:txBody>
      </p:sp>
      <p:sp>
        <p:nvSpPr>
          <p:cNvPr id="105" name="Right Arrow 104"/>
          <p:cNvSpPr/>
          <p:nvPr/>
        </p:nvSpPr>
        <p:spPr>
          <a:xfrm rot="18083975">
            <a:off x="1332706" y="5164932"/>
            <a:ext cx="885825" cy="344488"/>
          </a:xfrm>
          <a:prstGeom prst="rightArrow">
            <a:avLst/>
          </a:prstGeom>
          <a:no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p>
        </p:txBody>
      </p:sp>
      <p:sp>
        <p:nvSpPr>
          <p:cNvPr id="54" name="Rectangle 53"/>
          <p:cNvSpPr>
            <a:spLocks/>
          </p:cNvSpPr>
          <p:nvPr/>
        </p:nvSpPr>
        <p:spPr bwMode="auto">
          <a:xfrm>
            <a:off x="6357938" y="6572250"/>
            <a:ext cx="5929312" cy="214313"/>
          </a:xfrm>
          <a:prstGeom prst="rect">
            <a:avLst/>
          </a:prstGeom>
          <a:noFill/>
          <a:ln w="12700">
            <a:noFill/>
            <a:miter lim="800000"/>
            <a:headEnd/>
            <a:tailEnd/>
          </a:ln>
        </p:spPr>
        <p:txBody>
          <a:bodyPr>
            <a:spAutoFit/>
          </a:bodyPr>
          <a:lstStyle/>
          <a:p>
            <a:pPr>
              <a:lnSpc>
                <a:spcPct val="79000"/>
              </a:lnSpc>
              <a:defRPr/>
            </a:pPr>
            <a:r>
              <a:rPr lang="lv-LV" sz="1000" dirty="0">
                <a:latin typeface="+mn-lt"/>
                <a:cs typeface="Times New Roman" pitchFamily="18" charset="0"/>
              </a:rPr>
              <a:t>Attēla avots: A. </a:t>
            </a:r>
            <a:r>
              <a:rPr lang="lv-LV" sz="1000" dirty="0" err="1">
                <a:latin typeface="+mn-lt"/>
                <a:cs typeface="Times New Roman" pitchFamily="18" charset="0"/>
              </a:rPr>
              <a:t>Veinbergs</a:t>
            </a:r>
            <a:r>
              <a:rPr lang="lv-LV" sz="1000" dirty="0">
                <a:latin typeface="+mn-lt"/>
                <a:cs typeface="Times New Roman" pitchFamily="18" charset="0"/>
              </a:rPr>
              <a:t>, 2012</a:t>
            </a:r>
            <a:endParaRPr lang="en-US" sz="1000" u="sng" dirty="0">
              <a:solidFill>
                <a:schemeClr val="accent1">
                  <a:lumMod val="50000"/>
                </a:schemeClr>
              </a:solidFill>
              <a:latin typeface="+mn-lt"/>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anim calcmode="lin" valueType="num">
                                      <p:cBhvr>
                                        <p:cTn id="7" dur="500" fill="hold"/>
                                        <p:tgtEl>
                                          <p:spTgt spid="69"/>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69"/>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69"/>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69"/>
                                        </p:tgtEl>
                                        <p:attrNameLst>
                                          <p:attrName>ppt_y</p:attrName>
                                        </p:attrNameLst>
                                      </p:cBhvr>
                                      <p:tavLst>
                                        <p:tav tm="0">
                                          <p:val>
                                            <p:strVal val="#ppt_y"/>
                                          </p:val>
                                        </p:tav>
                                        <p:tav tm="100000">
                                          <p:val>
                                            <p:strVal val="#ppt_y"/>
                                          </p:val>
                                        </p:tav>
                                      </p:tavLst>
                                    </p:anim>
                                  </p:childTnLst>
                                </p:cTn>
                              </p:par>
                              <p:par>
                                <p:cTn id="11" presetID="39" presetClass="entr" presetSubtype="0" accel="100000" fill="hold" grpId="0" nodeType="withEffect">
                                  <p:stCondLst>
                                    <p:cond delay="0"/>
                                  </p:stCondLst>
                                  <p:childTnLst>
                                    <p:set>
                                      <p:cBhvr>
                                        <p:cTn id="12" dur="1" fill="hold">
                                          <p:stCondLst>
                                            <p:cond delay="0"/>
                                          </p:stCondLst>
                                        </p:cTn>
                                        <p:tgtEl>
                                          <p:spTgt spid="70"/>
                                        </p:tgtEl>
                                        <p:attrNameLst>
                                          <p:attrName>style.visibility</p:attrName>
                                        </p:attrNameLst>
                                      </p:cBhvr>
                                      <p:to>
                                        <p:strVal val="visible"/>
                                      </p:to>
                                    </p:set>
                                    <p:anim calcmode="lin" valueType="num">
                                      <p:cBhvr>
                                        <p:cTn id="13" dur="500" fill="hold"/>
                                        <p:tgtEl>
                                          <p:spTgt spid="70"/>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70"/>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70"/>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70"/>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9" presetClass="entr" presetSubtype="0" accel="100000" fill="hold" grpId="0" nodeType="click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74"/>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74"/>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74"/>
                                        </p:tgtEl>
                                        <p:attrNameLst>
                                          <p:attrName>ppt_y</p:attrName>
                                        </p:attrNameLst>
                                      </p:cBhvr>
                                      <p:tavLst>
                                        <p:tav tm="0">
                                          <p:val>
                                            <p:strVal val="#ppt_y"/>
                                          </p:val>
                                        </p:tav>
                                        <p:tav tm="100000">
                                          <p:val>
                                            <p:strVal val="#ppt_y"/>
                                          </p:val>
                                        </p:tav>
                                      </p:tavLst>
                                    </p:anim>
                                  </p:childTnLst>
                                </p:cTn>
                              </p:par>
                              <p:par>
                                <p:cTn id="25" presetID="39" presetClass="entr" presetSubtype="0" accel="100000" fill="hold" nodeType="with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p:cTn id="27" dur="500" fill="hold"/>
                                        <p:tgtEl>
                                          <p:spTgt spid="75"/>
                                        </p:tgtEl>
                                        <p:attrNameLst>
                                          <p:attrName>ppt_h</p:attrName>
                                        </p:attrNameLst>
                                      </p:cBhvr>
                                      <p:tavLst>
                                        <p:tav tm="0">
                                          <p:val>
                                            <p:strVal val="#ppt_h/20"/>
                                          </p:val>
                                        </p:tav>
                                        <p:tav tm="50000">
                                          <p:val>
                                            <p:strVal val="#ppt_h/20"/>
                                          </p:val>
                                        </p:tav>
                                        <p:tav tm="100000">
                                          <p:val>
                                            <p:strVal val="#ppt_h"/>
                                          </p:val>
                                        </p:tav>
                                      </p:tavLst>
                                    </p:anim>
                                    <p:anim calcmode="lin" valueType="num">
                                      <p:cBhvr>
                                        <p:cTn id="28" dur="500" fill="hold"/>
                                        <p:tgtEl>
                                          <p:spTgt spid="75"/>
                                        </p:tgtEl>
                                        <p:attrNameLst>
                                          <p:attrName>ppt_w</p:attrName>
                                        </p:attrNameLst>
                                      </p:cBhvr>
                                      <p:tavLst>
                                        <p:tav tm="0">
                                          <p:val>
                                            <p:strVal val="#ppt_w+.3"/>
                                          </p:val>
                                        </p:tav>
                                        <p:tav tm="50000">
                                          <p:val>
                                            <p:strVal val="#ppt_w+.3"/>
                                          </p:val>
                                        </p:tav>
                                        <p:tav tm="100000">
                                          <p:val>
                                            <p:strVal val="#ppt_w"/>
                                          </p:val>
                                        </p:tav>
                                      </p:tavLst>
                                    </p:anim>
                                    <p:anim calcmode="lin" valueType="num">
                                      <p:cBhvr>
                                        <p:cTn id="29" dur="500" fill="hold"/>
                                        <p:tgtEl>
                                          <p:spTgt spid="75"/>
                                        </p:tgtEl>
                                        <p:attrNameLst>
                                          <p:attrName>ppt_x</p:attrName>
                                        </p:attrNameLst>
                                      </p:cBhvr>
                                      <p:tavLst>
                                        <p:tav tm="0">
                                          <p:val>
                                            <p:strVal val="#ppt_x-.3"/>
                                          </p:val>
                                        </p:tav>
                                        <p:tav tm="50000">
                                          <p:val>
                                            <p:strVal val="#ppt_x"/>
                                          </p:val>
                                        </p:tav>
                                        <p:tav tm="100000">
                                          <p:val>
                                            <p:strVal val="#ppt_x"/>
                                          </p:val>
                                        </p:tav>
                                      </p:tavLst>
                                    </p:anim>
                                    <p:anim calcmode="lin" valueType="num">
                                      <p:cBhvr>
                                        <p:cTn id="30" dur="500" fill="hold"/>
                                        <p:tgtEl>
                                          <p:spTgt spid="75"/>
                                        </p:tgtEl>
                                        <p:attrNameLst>
                                          <p:attrName>ppt_y</p:attrName>
                                        </p:attrNameLst>
                                      </p:cBhvr>
                                      <p:tavLst>
                                        <p:tav tm="0">
                                          <p:val>
                                            <p:strVal val="#ppt_y"/>
                                          </p:val>
                                        </p:tav>
                                        <p:tav tm="100000">
                                          <p:val>
                                            <p:strVal val="#ppt_y"/>
                                          </p:val>
                                        </p:tav>
                                      </p:tavLst>
                                    </p:anim>
                                  </p:childTnLst>
                                </p:cTn>
                              </p:par>
                              <p:par>
                                <p:cTn id="31" presetID="39" presetClass="entr" presetSubtype="0" accel="100000" fill="hold" grpId="0" nodeType="withEffect">
                                  <p:stCondLst>
                                    <p:cond delay="0"/>
                                  </p:stCondLst>
                                  <p:childTnLst>
                                    <p:set>
                                      <p:cBhvr>
                                        <p:cTn id="32" dur="1" fill="hold">
                                          <p:stCondLst>
                                            <p:cond delay="0"/>
                                          </p:stCondLst>
                                        </p:cTn>
                                        <p:tgtEl>
                                          <p:spTgt spid="65"/>
                                        </p:tgtEl>
                                        <p:attrNameLst>
                                          <p:attrName>style.visibility</p:attrName>
                                        </p:attrNameLst>
                                      </p:cBhvr>
                                      <p:to>
                                        <p:strVal val="visible"/>
                                      </p:to>
                                    </p:set>
                                    <p:anim calcmode="lin" valueType="num">
                                      <p:cBhvr>
                                        <p:cTn id="33" dur="500" fill="hold"/>
                                        <p:tgtEl>
                                          <p:spTgt spid="65"/>
                                        </p:tgtEl>
                                        <p:attrNameLst>
                                          <p:attrName>ppt_h</p:attrName>
                                        </p:attrNameLst>
                                      </p:cBhvr>
                                      <p:tavLst>
                                        <p:tav tm="0">
                                          <p:val>
                                            <p:strVal val="#ppt_h/20"/>
                                          </p:val>
                                        </p:tav>
                                        <p:tav tm="50000">
                                          <p:val>
                                            <p:strVal val="#ppt_h/20"/>
                                          </p:val>
                                        </p:tav>
                                        <p:tav tm="100000">
                                          <p:val>
                                            <p:strVal val="#ppt_h"/>
                                          </p:val>
                                        </p:tav>
                                      </p:tavLst>
                                    </p:anim>
                                    <p:anim calcmode="lin" valueType="num">
                                      <p:cBhvr>
                                        <p:cTn id="34" dur="500" fill="hold"/>
                                        <p:tgtEl>
                                          <p:spTgt spid="65"/>
                                        </p:tgtEl>
                                        <p:attrNameLst>
                                          <p:attrName>ppt_w</p:attrName>
                                        </p:attrNameLst>
                                      </p:cBhvr>
                                      <p:tavLst>
                                        <p:tav tm="0">
                                          <p:val>
                                            <p:strVal val="#ppt_w+.3"/>
                                          </p:val>
                                        </p:tav>
                                        <p:tav tm="50000">
                                          <p:val>
                                            <p:strVal val="#ppt_w+.3"/>
                                          </p:val>
                                        </p:tav>
                                        <p:tav tm="100000">
                                          <p:val>
                                            <p:strVal val="#ppt_w"/>
                                          </p:val>
                                        </p:tav>
                                      </p:tavLst>
                                    </p:anim>
                                    <p:anim calcmode="lin" valueType="num">
                                      <p:cBhvr>
                                        <p:cTn id="35" dur="500" fill="hold"/>
                                        <p:tgtEl>
                                          <p:spTgt spid="65"/>
                                        </p:tgtEl>
                                        <p:attrNameLst>
                                          <p:attrName>ppt_x</p:attrName>
                                        </p:attrNameLst>
                                      </p:cBhvr>
                                      <p:tavLst>
                                        <p:tav tm="0">
                                          <p:val>
                                            <p:strVal val="#ppt_x-.3"/>
                                          </p:val>
                                        </p:tav>
                                        <p:tav tm="50000">
                                          <p:val>
                                            <p:strVal val="#ppt_x"/>
                                          </p:val>
                                        </p:tav>
                                        <p:tav tm="100000">
                                          <p:val>
                                            <p:strVal val="#ppt_x"/>
                                          </p:val>
                                        </p:tav>
                                      </p:tavLst>
                                    </p:anim>
                                    <p:anim calcmode="lin" valueType="num">
                                      <p:cBhvr>
                                        <p:cTn id="36" dur="500" fill="hold"/>
                                        <p:tgtEl>
                                          <p:spTgt spid="65"/>
                                        </p:tgtEl>
                                        <p:attrNameLst>
                                          <p:attrName>ppt_y</p:attrName>
                                        </p:attrNameLst>
                                      </p:cBhvr>
                                      <p:tavLst>
                                        <p:tav tm="0">
                                          <p:val>
                                            <p:strVal val="#ppt_y"/>
                                          </p:val>
                                        </p:tav>
                                        <p:tav tm="100000">
                                          <p:val>
                                            <p:strVal val="#ppt_y"/>
                                          </p:val>
                                        </p:tav>
                                      </p:tavLst>
                                    </p:anim>
                                  </p:childTnLst>
                                </p:cTn>
                              </p:par>
                              <p:par>
                                <p:cTn id="37" presetID="39" presetClass="entr" presetSubtype="0" accel="100000" fill="hold" grpId="0" nodeType="with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500" fill="hold"/>
                                        <p:tgtEl>
                                          <p:spTgt spid="79"/>
                                        </p:tgtEl>
                                        <p:attrNameLst>
                                          <p:attrName>ppt_h</p:attrName>
                                        </p:attrNameLst>
                                      </p:cBhvr>
                                      <p:tavLst>
                                        <p:tav tm="0">
                                          <p:val>
                                            <p:strVal val="#ppt_h/20"/>
                                          </p:val>
                                        </p:tav>
                                        <p:tav tm="50000">
                                          <p:val>
                                            <p:strVal val="#ppt_h/20"/>
                                          </p:val>
                                        </p:tav>
                                        <p:tav tm="100000">
                                          <p:val>
                                            <p:strVal val="#ppt_h"/>
                                          </p:val>
                                        </p:tav>
                                      </p:tavLst>
                                    </p:anim>
                                    <p:anim calcmode="lin" valueType="num">
                                      <p:cBhvr>
                                        <p:cTn id="40" dur="500" fill="hold"/>
                                        <p:tgtEl>
                                          <p:spTgt spid="79"/>
                                        </p:tgtEl>
                                        <p:attrNameLst>
                                          <p:attrName>ppt_w</p:attrName>
                                        </p:attrNameLst>
                                      </p:cBhvr>
                                      <p:tavLst>
                                        <p:tav tm="0">
                                          <p:val>
                                            <p:strVal val="#ppt_w+.3"/>
                                          </p:val>
                                        </p:tav>
                                        <p:tav tm="50000">
                                          <p:val>
                                            <p:strVal val="#ppt_w+.3"/>
                                          </p:val>
                                        </p:tav>
                                        <p:tav tm="100000">
                                          <p:val>
                                            <p:strVal val="#ppt_w"/>
                                          </p:val>
                                        </p:tav>
                                      </p:tavLst>
                                    </p:anim>
                                    <p:anim calcmode="lin" valueType="num">
                                      <p:cBhvr>
                                        <p:cTn id="41" dur="500" fill="hold"/>
                                        <p:tgtEl>
                                          <p:spTgt spid="79"/>
                                        </p:tgtEl>
                                        <p:attrNameLst>
                                          <p:attrName>ppt_x</p:attrName>
                                        </p:attrNameLst>
                                      </p:cBhvr>
                                      <p:tavLst>
                                        <p:tav tm="0">
                                          <p:val>
                                            <p:strVal val="#ppt_x-.3"/>
                                          </p:val>
                                        </p:tav>
                                        <p:tav tm="50000">
                                          <p:val>
                                            <p:strVal val="#ppt_x"/>
                                          </p:val>
                                        </p:tav>
                                        <p:tav tm="100000">
                                          <p:val>
                                            <p:strVal val="#ppt_x"/>
                                          </p:val>
                                        </p:tav>
                                      </p:tavLst>
                                    </p:anim>
                                    <p:anim calcmode="lin" valueType="num">
                                      <p:cBhvr>
                                        <p:cTn id="42" dur="500" fill="hold"/>
                                        <p:tgtEl>
                                          <p:spTgt spid="79"/>
                                        </p:tgtEl>
                                        <p:attrNameLst>
                                          <p:attrName>ppt_y</p:attrName>
                                        </p:attrNameLst>
                                      </p:cBhvr>
                                      <p:tavLst>
                                        <p:tav tm="0">
                                          <p:val>
                                            <p:strVal val="#ppt_y"/>
                                          </p:val>
                                        </p:tav>
                                        <p:tav tm="100000">
                                          <p:val>
                                            <p:strVal val="#ppt_y"/>
                                          </p:val>
                                        </p:tav>
                                      </p:tavLst>
                                    </p:anim>
                                  </p:childTnLst>
                                </p:cTn>
                              </p:par>
                              <p:par>
                                <p:cTn id="43" presetID="39" presetClass="entr" presetSubtype="0" accel="100000" fill="hold" grpId="0" nodeType="withEffect">
                                  <p:stCondLst>
                                    <p:cond delay="0"/>
                                  </p:stCondLst>
                                  <p:childTnLst>
                                    <p:set>
                                      <p:cBhvr>
                                        <p:cTn id="44" dur="1" fill="hold">
                                          <p:stCondLst>
                                            <p:cond delay="0"/>
                                          </p:stCondLst>
                                        </p:cTn>
                                        <p:tgtEl>
                                          <p:spTgt spid="64"/>
                                        </p:tgtEl>
                                        <p:attrNameLst>
                                          <p:attrName>style.visibility</p:attrName>
                                        </p:attrNameLst>
                                      </p:cBhvr>
                                      <p:to>
                                        <p:strVal val="visible"/>
                                      </p:to>
                                    </p:set>
                                    <p:anim calcmode="lin" valueType="num">
                                      <p:cBhvr>
                                        <p:cTn id="45" dur="500" fill="hold"/>
                                        <p:tgtEl>
                                          <p:spTgt spid="64"/>
                                        </p:tgtEl>
                                        <p:attrNameLst>
                                          <p:attrName>ppt_h</p:attrName>
                                        </p:attrNameLst>
                                      </p:cBhvr>
                                      <p:tavLst>
                                        <p:tav tm="0">
                                          <p:val>
                                            <p:strVal val="#ppt_h/20"/>
                                          </p:val>
                                        </p:tav>
                                        <p:tav tm="50000">
                                          <p:val>
                                            <p:strVal val="#ppt_h/20"/>
                                          </p:val>
                                        </p:tav>
                                        <p:tav tm="100000">
                                          <p:val>
                                            <p:strVal val="#ppt_h"/>
                                          </p:val>
                                        </p:tav>
                                      </p:tavLst>
                                    </p:anim>
                                    <p:anim calcmode="lin" valueType="num">
                                      <p:cBhvr>
                                        <p:cTn id="46" dur="500" fill="hold"/>
                                        <p:tgtEl>
                                          <p:spTgt spid="64"/>
                                        </p:tgtEl>
                                        <p:attrNameLst>
                                          <p:attrName>ppt_w</p:attrName>
                                        </p:attrNameLst>
                                      </p:cBhvr>
                                      <p:tavLst>
                                        <p:tav tm="0">
                                          <p:val>
                                            <p:strVal val="#ppt_w+.3"/>
                                          </p:val>
                                        </p:tav>
                                        <p:tav tm="50000">
                                          <p:val>
                                            <p:strVal val="#ppt_w+.3"/>
                                          </p:val>
                                        </p:tav>
                                        <p:tav tm="100000">
                                          <p:val>
                                            <p:strVal val="#ppt_w"/>
                                          </p:val>
                                        </p:tav>
                                      </p:tavLst>
                                    </p:anim>
                                    <p:anim calcmode="lin" valueType="num">
                                      <p:cBhvr>
                                        <p:cTn id="47" dur="500" fill="hold"/>
                                        <p:tgtEl>
                                          <p:spTgt spid="64"/>
                                        </p:tgtEl>
                                        <p:attrNameLst>
                                          <p:attrName>ppt_x</p:attrName>
                                        </p:attrNameLst>
                                      </p:cBhvr>
                                      <p:tavLst>
                                        <p:tav tm="0">
                                          <p:val>
                                            <p:strVal val="#ppt_x-.3"/>
                                          </p:val>
                                        </p:tav>
                                        <p:tav tm="50000">
                                          <p:val>
                                            <p:strVal val="#ppt_x"/>
                                          </p:val>
                                        </p:tav>
                                        <p:tav tm="100000">
                                          <p:val>
                                            <p:strVal val="#ppt_x"/>
                                          </p:val>
                                        </p:tav>
                                      </p:tavLst>
                                    </p:anim>
                                    <p:anim calcmode="lin" valueType="num">
                                      <p:cBhvr>
                                        <p:cTn id="48" dur="500" fill="hold"/>
                                        <p:tgtEl>
                                          <p:spTgt spid="64"/>
                                        </p:tgtEl>
                                        <p:attrNameLst>
                                          <p:attrName>ppt_y</p:attrName>
                                        </p:attrNameLst>
                                      </p:cBhvr>
                                      <p:tavLst>
                                        <p:tav tm="0">
                                          <p:val>
                                            <p:strVal val="#ppt_y"/>
                                          </p:val>
                                        </p:tav>
                                        <p:tav tm="100000">
                                          <p:val>
                                            <p:strVal val="#ppt_y"/>
                                          </p:val>
                                        </p:tav>
                                      </p:tavLst>
                                    </p:anim>
                                  </p:childTnLst>
                                </p:cTn>
                              </p:par>
                              <p:par>
                                <p:cTn id="49" presetID="39" presetClass="entr" presetSubtype="0" accel="100000" fill="hold" grpId="0" nodeType="withEffect">
                                  <p:stCondLst>
                                    <p:cond delay="0"/>
                                  </p:stCondLst>
                                  <p:childTnLst>
                                    <p:set>
                                      <p:cBhvr>
                                        <p:cTn id="50" dur="1" fill="hold">
                                          <p:stCondLst>
                                            <p:cond delay="0"/>
                                          </p:stCondLst>
                                        </p:cTn>
                                        <p:tgtEl>
                                          <p:spTgt spid="80"/>
                                        </p:tgtEl>
                                        <p:attrNameLst>
                                          <p:attrName>style.visibility</p:attrName>
                                        </p:attrNameLst>
                                      </p:cBhvr>
                                      <p:to>
                                        <p:strVal val="visible"/>
                                      </p:to>
                                    </p:set>
                                    <p:anim calcmode="lin" valueType="num">
                                      <p:cBhvr>
                                        <p:cTn id="51" dur="500" fill="hold"/>
                                        <p:tgtEl>
                                          <p:spTgt spid="80"/>
                                        </p:tgtEl>
                                        <p:attrNameLst>
                                          <p:attrName>ppt_h</p:attrName>
                                        </p:attrNameLst>
                                      </p:cBhvr>
                                      <p:tavLst>
                                        <p:tav tm="0">
                                          <p:val>
                                            <p:strVal val="#ppt_h/20"/>
                                          </p:val>
                                        </p:tav>
                                        <p:tav tm="50000">
                                          <p:val>
                                            <p:strVal val="#ppt_h/20"/>
                                          </p:val>
                                        </p:tav>
                                        <p:tav tm="100000">
                                          <p:val>
                                            <p:strVal val="#ppt_h"/>
                                          </p:val>
                                        </p:tav>
                                      </p:tavLst>
                                    </p:anim>
                                    <p:anim calcmode="lin" valueType="num">
                                      <p:cBhvr>
                                        <p:cTn id="52" dur="500" fill="hold"/>
                                        <p:tgtEl>
                                          <p:spTgt spid="80"/>
                                        </p:tgtEl>
                                        <p:attrNameLst>
                                          <p:attrName>ppt_w</p:attrName>
                                        </p:attrNameLst>
                                      </p:cBhvr>
                                      <p:tavLst>
                                        <p:tav tm="0">
                                          <p:val>
                                            <p:strVal val="#ppt_w+.3"/>
                                          </p:val>
                                        </p:tav>
                                        <p:tav tm="50000">
                                          <p:val>
                                            <p:strVal val="#ppt_w+.3"/>
                                          </p:val>
                                        </p:tav>
                                        <p:tav tm="100000">
                                          <p:val>
                                            <p:strVal val="#ppt_w"/>
                                          </p:val>
                                        </p:tav>
                                      </p:tavLst>
                                    </p:anim>
                                    <p:anim calcmode="lin" valueType="num">
                                      <p:cBhvr>
                                        <p:cTn id="53" dur="500" fill="hold"/>
                                        <p:tgtEl>
                                          <p:spTgt spid="80"/>
                                        </p:tgtEl>
                                        <p:attrNameLst>
                                          <p:attrName>ppt_x</p:attrName>
                                        </p:attrNameLst>
                                      </p:cBhvr>
                                      <p:tavLst>
                                        <p:tav tm="0">
                                          <p:val>
                                            <p:strVal val="#ppt_x-.3"/>
                                          </p:val>
                                        </p:tav>
                                        <p:tav tm="50000">
                                          <p:val>
                                            <p:strVal val="#ppt_x"/>
                                          </p:val>
                                        </p:tav>
                                        <p:tav tm="100000">
                                          <p:val>
                                            <p:strVal val="#ppt_x"/>
                                          </p:val>
                                        </p:tav>
                                      </p:tavLst>
                                    </p:anim>
                                    <p:anim calcmode="lin" valueType="num">
                                      <p:cBhvr>
                                        <p:cTn id="54" dur="500" fill="hold"/>
                                        <p:tgtEl>
                                          <p:spTgt spid="80"/>
                                        </p:tgtEl>
                                        <p:attrNameLst>
                                          <p:attrName>ppt_y</p:attrName>
                                        </p:attrNameLst>
                                      </p:cBhvr>
                                      <p:tavLst>
                                        <p:tav tm="0">
                                          <p:val>
                                            <p:strVal val="#ppt_y"/>
                                          </p:val>
                                        </p:tav>
                                        <p:tav tm="100000">
                                          <p:val>
                                            <p:strVal val="#ppt_y"/>
                                          </p:val>
                                        </p:tav>
                                      </p:tavLst>
                                    </p:anim>
                                  </p:childTnLst>
                                </p:cTn>
                              </p:par>
                              <p:par>
                                <p:cTn id="55" presetID="39" presetClass="entr" presetSubtype="0" accel="100000" fill="hold" grpId="0" nodeType="withEffect">
                                  <p:stCondLst>
                                    <p:cond delay="0"/>
                                  </p:stCondLst>
                                  <p:childTnLst>
                                    <p:set>
                                      <p:cBhvr>
                                        <p:cTn id="56" dur="1" fill="hold">
                                          <p:stCondLst>
                                            <p:cond delay="0"/>
                                          </p:stCondLst>
                                        </p:cTn>
                                        <p:tgtEl>
                                          <p:spTgt spid="82"/>
                                        </p:tgtEl>
                                        <p:attrNameLst>
                                          <p:attrName>style.visibility</p:attrName>
                                        </p:attrNameLst>
                                      </p:cBhvr>
                                      <p:to>
                                        <p:strVal val="visible"/>
                                      </p:to>
                                    </p:set>
                                    <p:anim calcmode="lin" valueType="num">
                                      <p:cBhvr>
                                        <p:cTn id="57" dur="500" fill="hold"/>
                                        <p:tgtEl>
                                          <p:spTgt spid="82"/>
                                        </p:tgtEl>
                                        <p:attrNameLst>
                                          <p:attrName>ppt_h</p:attrName>
                                        </p:attrNameLst>
                                      </p:cBhvr>
                                      <p:tavLst>
                                        <p:tav tm="0">
                                          <p:val>
                                            <p:strVal val="#ppt_h/20"/>
                                          </p:val>
                                        </p:tav>
                                        <p:tav tm="50000">
                                          <p:val>
                                            <p:strVal val="#ppt_h/20"/>
                                          </p:val>
                                        </p:tav>
                                        <p:tav tm="100000">
                                          <p:val>
                                            <p:strVal val="#ppt_h"/>
                                          </p:val>
                                        </p:tav>
                                      </p:tavLst>
                                    </p:anim>
                                    <p:anim calcmode="lin" valueType="num">
                                      <p:cBhvr>
                                        <p:cTn id="58" dur="500" fill="hold"/>
                                        <p:tgtEl>
                                          <p:spTgt spid="82"/>
                                        </p:tgtEl>
                                        <p:attrNameLst>
                                          <p:attrName>ppt_w</p:attrName>
                                        </p:attrNameLst>
                                      </p:cBhvr>
                                      <p:tavLst>
                                        <p:tav tm="0">
                                          <p:val>
                                            <p:strVal val="#ppt_w+.3"/>
                                          </p:val>
                                        </p:tav>
                                        <p:tav tm="50000">
                                          <p:val>
                                            <p:strVal val="#ppt_w+.3"/>
                                          </p:val>
                                        </p:tav>
                                        <p:tav tm="100000">
                                          <p:val>
                                            <p:strVal val="#ppt_w"/>
                                          </p:val>
                                        </p:tav>
                                      </p:tavLst>
                                    </p:anim>
                                    <p:anim calcmode="lin" valueType="num">
                                      <p:cBhvr>
                                        <p:cTn id="59" dur="500" fill="hold"/>
                                        <p:tgtEl>
                                          <p:spTgt spid="82"/>
                                        </p:tgtEl>
                                        <p:attrNameLst>
                                          <p:attrName>ppt_x</p:attrName>
                                        </p:attrNameLst>
                                      </p:cBhvr>
                                      <p:tavLst>
                                        <p:tav tm="0">
                                          <p:val>
                                            <p:strVal val="#ppt_x-.3"/>
                                          </p:val>
                                        </p:tav>
                                        <p:tav tm="50000">
                                          <p:val>
                                            <p:strVal val="#ppt_x"/>
                                          </p:val>
                                        </p:tav>
                                        <p:tav tm="100000">
                                          <p:val>
                                            <p:strVal val="#ppt_x"/>
                                          </p:val>
                                        </p:tav>
                                      </p:tavLst>
                                    </p:anim>
                                    <p:anim calcmode="lin" valueType="num">
                                      <p:cBhvr>
                                        <p:cTn id="60" dur="500" fill="hold"/>
                                        <p:tgtEl>
                                          <p:spTgt spid="82"/>
                                        </p:tgtEl>
                                        <p:attrNameLst>
                                          <p:attrName>ppt_y</p:attrName>
                                        </p:attrNameLst>
                                      </p:cBhvr>
                                      <p:tavLst>
                                        <p:tav tm="0">
                                          <p:val>
                                            <p:strVal val="#ppt_y"/>
                                          </p:val>
                                        </p:tav>
                                        <p:tav tm="100000">
                                          <p:val>
                                            <p:strVal val="#ppt_y"/>
                                          </p:val>
                                        </p:tav>
                                      </p:tavLst>
                                    </p:anim>
                                  </p:childTnLst>
                                </p:cTn>
                              </p:par>
                              <p:par>
                                <p:cTn id="61" presetID="39" presetClass="entr" presetSubtype="0" accel="100000" fill="hold" grpId="0" nodeType="withEffect">
                                  <p:stCondLst>
                                    <p:cond delay="0"/>
                                  </p:stCondLst>
                                  <p:childTnLst>
                                    <p:set>
                                      <p:cBhvr>
                                        <p:cTn id="62" dur="1" fill="hold">
                                          <p:stCondLst>
                                            <p:cond delay="0"/>
                                          </p:stCondLst>
                                        </p:cTn>
                                        <p:tgtEl>
                                          <p:spTgt spid="83"/>
                                        </p:tgtEl>
                                        <p:attrNameLst>
                                          <p:attrName>style.visibility</p:attrName>
                                        </p:attrNameLst>
                                      </p:cBhvr>
                                      <p:to>
                                        <p:strVal val="visible"/>
                                      </p:to>
                                    </p:set>
                                    <p:anim calcmode="lin" valueType="num">
                                      <p:cBhvr>
                                        <p:cTn id="63" dur="500" fill="hold"/>
                                        <p:tgtEl>
                                          <p:spTgt spid="83"/>
                                        </p:tgtEl>
                                        <p:attrNameLst>
                                          <p:attrName>ppt_h</p:attrName>
                                        </p:attrNameLst>
                                      </p:cBhvr>
                                      <p:tavLst>
                                        <p:tav tm="0">
                                          <p:val>
                                            <p:strVal val="#ppt_h/20"/>
                                          </p:val>
                                        </p:tav>
                                        <p:tav tm="50000">
                                          <p:val>
                                            <p:strVal val="#ppt_h/20"/>
                                          </p:val>
                                        </p:tav>
                                        <p:tav tm="100000">
                                          <p:val>
                                            <p:strVal val="#ppt_h"/>
                                          </p:val>
                                        </p:tav>
                                      </p:tavLst>
                                    </p:anim>
                                    <p:anim calcmode="lin" valueType="num">
                                      <p:cBhvr>
                                        <p:cTn id="64" dur="500" fill="hold"/>
                                        <p:tgtEl>
                                          <p:spTgt spid="83"/>
                                        </p:tgtEl>
                                        <p:attrNameLst>
                                          <p:attrName>ppt_w</p:attrName>
                                        </p:attrNameLst>
                                      </p:cBhvr>
                                      <p:tavLst>
                                        <p:tav tm="0">
                                          <p:val>
                                            <p:strVal val="#ppt_w+.3"/>
                                          </p:val>
                                        </p:tav>
                                        <p:tav tm="50000">
                                          <p:val>
                                            <p:strVal val="#ppt_w+.3"/>
                                          </p:val>
                                        </p:tav>
                                        <p:tav tm="100000">
                                          <p:val>
                                            <p:strVal val="#ppt_w"/>
                                          </p:val>
                                        </p:tav>
                                      </p:tavLst>
                                    </p:anim>
                                    <p:anim calcmode="lin" valueType="num">
                                      <p:cBhvr>
                                        <p:cTn id="65" dur="500" fill="hold"/>
                                        <p:tgtEl>
                                          <p:spTgt spid="83"/>
                                        </p:tgtEl>
                                        <p:attrNameLst>
                                          <p:attrName>ppt_x</p:attrName>
                                        </p:attrNameLst>
                                      </p:cBhvr>
                                      <p:tavLst>
                                        <p:tav tm="0">
                                          <p:val>
                                            <p:strVal val="#ppt_x-.3"/>
                                          </p:val>
                                        </p:tav>
                                        <p:tav tm="50000">
                                          <p:val>
                                            <p:strVal val="#ppt_x"/>
                                          </p:val>
                                        </p:tav>
                                        <p:tav tm="100000">
                                          <p:val>
                                            <p:strVal val="#ppt_x"/>
                                          </p:val>
                                        </p:tav>
                                      </p:tavLst>
                                    </p:anim>
                                    <p:anim calcmode="lin" valueType="num">
                                      <p:cBhvr>
                                        <p:cTn id="66" dur="500" fill="hold"/>
                                        <p:tgtEl>
                                          <p:spTgt spid="83"/>
                                        </p:tgtEl>
                                        <p:attrNameLst>
                                          <p:attrName>ppt_y</p:attrName>
                                        </p:attrNameLst>
                                      </p:cBhvr>
                                      <p:tavLst>
                                        <p:tav tm="0">
                                          <p:val>
                                            <p:strVal val="#ppt_y"/>
                                          </p:val>
                                        </p:tav>
                                        <p:tav tm="100000">
                                          <p:val>
                                            <p:strVal val="#ppt_y"/>
                                          </p:val>
                                        </p:tav>
                                      </p:tavLst>
                                    </p:anim>
                                  </p:childTnLst>
                                </p:cTn>
                              </p:par>
                              <p:par>
                                <p:cTn id="67" presetID="39" presetClass="entr" presetSubtype="0" accel="100000" fill="hold" grpId="0" nodeType="with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ppt_h</p:attrName>
                                        </p:attrNameLst>
                                      </p:cBhvr>
                                      <p:tavLst>
                                        <p:tav tm="0">
                                          <p:val>
                                            <p:strVal val="#ppt_h/20"/>
                                          </p:val>
                                        </p:tav>
                                        <p:tav tm="50000">
                                          <p:val>
                                            <p:strVal val="#ppt_h/20"/>
                                          </p:val>
                                        </p:tav>
                                        <p:tav tm="100000">
                                          <p:val>
                                            <p:strVal val="#ppt_h"/>
                                          </p:val>
                                        </p:tav>
                                      </p:tavLst>
                                    </p:anim>
                                    <p:anim calcmode="lin" valueType="num">
                                      <p:cBhvr>
                                        <p:cTn id="70" dur="500" fill="hold"/>
                                        <p:tgtEl>
                                          <p:spTgt spid="63"/>
                                        </p:tgtEl>
                                        <p:attrNameLst>
                                          <p:attrName>ppt_w</p:attrName>
                                        </p:attrNameLst>
                                      </p:cBhvr>
                                      <p:tavLst>
                                        <p:tav tm="0">
                                          <p:val>
                                            <p:strVal val="#ppt_w+.3"/>
                                          </p:val>
                                        </p:tav>
                                        <p:tav tm="50000">
                                          <p:val>
                                            <p:strVal val="#ppt_w+.3"/>
                                          </p:val>
                                        </p:tav>
                                        <p:tav tm="100000">
                                          <p:val>
                                            <p:strVal val="#ppt_w"/>
                                          </p:val>
                                        </p:tav>
                                      </p:tavLst>
                                    </p:anim>
                                    <p:anim calcmode="lin" valueType="num">
                                      <p:cBhvr>
                                        <p:cTn id="71" dur="500" fill="hold"/>
                                        <p:tgtEl>
                                          <p:spTgt spid="63"/>
                                        </p:tgtEl>
                                        <p:attrNameLst>
                                          <p:attrName>ppt_x</p:attrName>
                                        </p:attrNameLst>
                                      </p:cBhvr>
                                      <p:tavLst>
                                        <p:tav tm="0">
                                          <p:val>
                                            <p:strVal val="#ppt_x-.3"/>
                                          </p:val>
                                        </p:tav>
                                        <p:tav tm="50000">
                                          <p:val>
                                            <p:strVal val="#ppt_x"/>
                                          </p:val>
                                        </p:tav>
                                        <p:tav tm="100000">
                                          <p:val>
                                            <p:strVal val="#ppt_x"/>
                                          </p:val>
                                        </p:tav>
                                      </p:tavLst>
                                    </p:anim>
                                    <p:anim calcmode="lin" valueType="num">
                                      <p:cBhvr>
                                        <p:cTn id="72" dur="500" fill="hold"/>
                                        <p:tgtEl>
                                          <p:spTgt spid="63"/>
                                        </p:tgtEl>
                                        <p:attrNameLst>
                                          <p:attrName>ppt_y</p:attrName>
                                        </p:attrNameLst>
                                      </p:cBhvr>
                                      <p:tavLst>
                                        <p:tav tm="0">
                                          <p:val>
                                            <p:strVal val="#ppt_y"/>
                                          </p:val>
                                        </p:tav>
                                        <p:tav tm="100000">
                                          <p:val>
                                            <p:strVal val="#ppt_y"/>
                                          </p:val>
                                        </p:tav>
                                      </p:tavLst>
                                    </p:anim>
                                  </p:childTnLst>
                                </p:cTn>
                              </p:par>
                              <p:par>
                                <p:cTn id="73" presetID="39" presetClass="entr" presetSubtype="0" accel="100000" fill="hold" grpId="0" nodeType="withEffect">
                                  <p:stCondLst>
                                    <p:cond delay="0"/>
                                  </p:stCondLst>
                                  <p:childTnLst>
                                    <p:set>
                                      <p:cBhvr>
                                        <p:cTn id="74" dur="1" fill="hold">
                                          <p:stCondLst>
                                            <p:cond delay="0"/>
                                          </p:stCondLst>
                                        </p:cTn>
                                        <p:tgtEl>
                                          <p:spTgt spid="85"/>
                                        </p:tgtEl>
                                        <p:attrNameLst>
                                          <p:attrName>style.visibility</p:attrName>
                                        </p:attrNameLst>
                                      </p:cBhvr>
                                      <p:to>
                                        <p:strVal val="visible"/>
                                      </p:to>
                                    </p:set>
                                    <p:anim calcmode="lin" valueType="num">
                                      <p:cBhvr>
                                        <p:cTn id="75" dur="500" fill="hold"/>
                                        <p:tgtEl>
                                          <p:spTgt spid="85"/>
                                        </p:tgtEl>
                                        <p:attrNameLst>
                                          <p:attrName>ppt_h</p:attrName>
                                        </p:attrNameLst>
                                      </p:cBhvr>
                                      <p:tavLst>
                                        <p:tav tm="0">
                                          <p:val>
                                            <p:strVal val="#ppt_h/20"/>
                                          </p:val>
                                        </p:tav>
                                        <p:tav tm="50000">
                                          <p:val>
                                            <p:strVal val="#ppt_h/20"/>
                                          </p:val>
                                        </p:tav>
                                        <p:tav tm="100000">
                                          <p:val>
                                            <p:strVal val="#ppt_h"/>
                                          </p:val>
                                        </p:tav>
                                      </p:tavLst>
                                    </p:anim>
                                    <p:anim calcmode="lin" valueType="num">
                                      <p:cBhvr>
                                        <p:cTn id="76" dur="500" fill="hold"/>
                                        <p:tgtEl>
                                          <p:spTgt spid="85"/>
                                        </p:tgtEl>
                                        <p:attrNameLst>
                                          <p:attrName>ppt_w</p:attrName>
                                        </p:attrNameLst>
                                      </p:cBhvr>
                                      <p:tavLst>
                                        <p:tav tm="0">
                                          <p:val>
                                            <p:strVal val="#ppt_w+.3"/>
                                          </p:val>
                                        </p:tav>
                                        <p:tav tm="50000">
                                          <p:val>
                                            <p:strVal val="#ppt_w+.3"/>
                                          </p:val>
                                        </p:tav>
                                        <p:tav tm="100000">
                                          <p:val>
                                            <p:strVal val="#ppt_w"/>
                                          </p:val>
                                        </p:tav>
                                      </p:tavLst>
                                    </p:anim>
                                    <p:anim calcmode="lin" valueType="num">
                                      <p:cBhvr>
                                        <p:cTn id="77" dur="500" fill="hold"/>
                                        <p:tgtEl>
                                          <p:spTgt spid="85"/>
                                        </p:tgtEl>
                                        <p:attrNameLst>
                                          <p:attrName>ppt_x</p:attrName>
                                        </p:attrNameLst>
                                      </p:cBhvr>
                                      <p:tavLst>
                                        <p:tav tm="0">
                                          <p:val>
                                            <p:strVal val="#ppt_x-.3"/>
                                          </p:val>
                                        </p:tav>
                                        <p:tav tm="50000">
                                          <p:val>
                                            <p:strVal val="#ppt_x"/>
                                          </p:val>
                                        </p:tav>
                                        <p:tav tm="100000">
                                          <p:val>
                                            <p:strVal val="#ppt_x"/>
                                          </p:val>
                                        </p:tav>
                                      </p:tavLst>
                                    </p:anim>
                                    <p:anim calcmode="lin" valueType="num">
                                      <p:cBhvr>
                                        <p:cTn id="78" dur="500" fill="hold"/>
                                        <p:tgtEl>
                                          <p:spTgt spid="85"/>
                                        </p:tgtEl>
                                        <p:attrNameLst>
                                          <p:attrName>ppt_y</p:attrName>
                                        </p:attrNameLst>
                                      </p:cBhvr>
                                      <p:tavLst>
                                        <p:tav tm="0">
                                          <p:val>
                                            <p:strVal val="#ppt_y"/>
                                          </p:val>
                                        </p:tav>
                                        <p:tav tm="100000">
                                          <p:val>
                                            <p:strVal val="#ppt_y"/>
                                          </p:val>
                                        </p:tav>
                                      </p:tavLst>
                                    </p:anim>
                                  </p:childTnLst>
                                </p:cTn>
                              </p:par>
                              <p:par>
                                <p:cTn id="79" presetID="39" presetClass="entr" presetSubtype="0" accel="100000" fill="hold" grpId="0" nodeType="withEffect">
                                  <p:stCondLst>
                                    <p:cond delay="0"/>
                                  </p:stCondLst>
                                  <p:childTnLst>
                                    <p:set>
                                      <p:cBhvr>
                                        <p:cTn id="80" dur="1" fill="hold">
                                          <p:stCondLst>
                                            <p:cond delay="0"/>
                                          </p:stCondLst>
                                        </p:cTn>
                                        <p:tgtEl>
                                          <p:spTgt spid="86"/>
                                        </p:tgtEl>
                                        <p:attrNameLst>
                                          <p:attrName>style.visibility</p:attrName>
                                        </p:attrNameLst>
                                      </p:cBhvr>
                                      <p:to>
                                        <p:strVal val="visible"/>
                                      </p:to>
                                    </p:set>
                                    <p:anim calcmode="lin" valueType="num">
                                      <p:cBhvr>
                                        <p:cTn id="81" dur="500" fill="hold"/>
                                        <p:tgtEl>
                                          <p:spTgt spid="86"/>
                                        </p:tgtEl>
                                        <p:attrNameLst>
                                          <p:attrName>ppt_h</p:attrName>
                                        </p:attrNameLst>
                                      </p:cBhvr>
                                      <p:tavLst>
                                        <p:tav tm="0">
                                          <p:val>
                                            <p:strVal val="#ppt_h/20"/>
                                          </p:val>
                                        </p:tav>
                                        <p:tav tm="50000">
                                          <p:val>
                                            <p:strVal val="#ppt_h/20"/>
                                          </p:val>
                                        </p:tav>
                                        <p:tav tm="100000">
                                          <p:val>
                                            <p:strVal val="#ppt_h"/>
                                          </p:val>
                                        </p:tav>
                                      </p:tavLst>
                                    </p:anim>
                                    <p:anim calcmode="lin" valueType="num">
                                      <p:cBhvr>
                                        <p:cTn id="82" dur="500" fill="hold"/>
                                        <p:tgtEl>
                                          <p:spTgt spid="86"/>
                                        </p:tgtEl>
                                        <p:attrNameLst>
                                          <p:attrName>ppt_w</p:attrName>
                                        </p:attrNameLst>
                                      </p:cBhvr>
                                      <p:tavLst>
                                        <p:tav tm="0">
                                          <p:val>
                                            <p:strVal val="#ppt_w+.3"/>
                                          </p:val>
                                        </p:tav>
                                        <p:tav tm="50000">
                                          <p:val>
                                            <p:strVal val="#ppt_w+.3"/>
                                          </p:val>
                                        </p:tav>
                                        <p:tav tm="100000">
                                          <p:val>
                                            <p:strVal val="#ppt_w"/>
                                          </p:val>
                                        </p:tav>
                                      </p:tavLst>
                                    </p:anim>
                                    <p:anim calcmode="lin" valueType="num">
                                      <p:cBhvr>
                                        <p:cTn id="83" dur="500" fill="hold"/>
                                        <p:tgtEl>
                                          <p:spTgt spid="86"/>
                                        </p:tgtEl>
                                        <p:attrNameLst>
                                          <p:attrName>ppt_x</p:attrName>
                                        </p:attrNameLst>
                                      </p:cBhvr>
                                      <p:tavLst>
                                        <p:tav tm="0">
                                          <p:val>
                                            <p:strVal val="#ppt_x-.3"/>
                                          </p:val>
                                        </p:tav>
                                        <p:tav tm="50000">
                                          <p:val>
                                            <p:strVal val="#ppt_x"/>
                                          </p:val>
                                        </p:tav>
                                        <p:tav tm="100000">
                                          <p:val>
                                            <p:strVal val="#ppt_x"/>
                                          </p:val>
                                        </p:tav>
                                      </p:tavLst>
                                    </p:anim>
                                    <p:anim calcmode="lin" valueType="num">
                                      <p:cBhvr>
                                        <p:cTn id="84" dur="500" fill="hold"/>
                                        <p:tgtEl>
                                          <p:spTgt spid="86"/>
                                        </p:tgtEl>
                                        <p:attrNameLst>
                                          <p:attrName>ppt_y</p:attrName>
                                        </p:attrNameLst>
                                      </p:cBhvr>
                                      <p:tavLst>
                                        <p:tav tm="0">
                                          <p:val>
                                            <p:strVal val="#ppt_y"/>
                                          </p:val>
                                        </p:tav>
                                        <p:tav tm="100000">
                                          <p:val>
                                            <p:strVal val="#ppt_y"/>
                                          </p:val>
                                        </p:tav>
                                      </p:tavLst>
                                    </p:anim>
                                  </p:childTnLst>
                                </p:cTn>
                              </p:par>
                              <p:par>
                                <p:cTn id="85" presetID="39" presetClass="entr" presetSubtype="0" accel="100000" fill="hold" grpId="0" nodeType="withEffect">
                                  <p:stCondLst>
                                    <p:cond delay="0"/>
                                  </p:stCondLst>
                                  <p:childTnLst>
                                    <p:set>
                                      <p:cBhvr>
                                        <p:cTn id="86" dur="1" fill="hold">
                                          <p:stCondLst>
                                            <p:cond delay="0"/>
                                          </p:stCondLst>
                                        </p:cTn>
                                        <p:tgtEl>
                                          <p:spTgt spid="62"/>
                                        </p:tgtEl>
                                        <p:attrNameLst>
                                          <p:attrName>style.visibility</p:attrName>
                                        </p:attrNameLst>
                                      </p:cBhvr>
                                      <p:to>
                                        <p:strVal val="visible"/>
                                      </p:to>
                                    </p:set>
                                    <p:anim calcmode="lin" valueType="num">
                                      <p:cBhvr>
                                        <p:cTn id="87" dur="500" fill="hold"/>
                                        <p:tgtEl>
                                          <p:spTgt spid="62"/>
                                        </p:tgtEl>
                                        <p:attrNameLst>
                                          <p:attrName>ppt_h</p:attrName>
                                        </p:attrNameLst>
                                      </p:cBhvr>
                                      <p:tavLst>
                                        <p:tav tm="0">
                                          <p:val>
                                            <p:strVal val="#ppt_h/20"/>
                                          </p:val>
                                        </p:tav>
                                        <p:tav tm="50000">
                                          <p:val>
                                            <p:strVal val="#ppt_h/20"/>
                                          </p:val>
                                        </p:tav>
                                        <p:tav tm="100000">
                                          <p:val>
                                            <p:strVal val="#ppt_h"/>
                                          </p:val>
                                        </p:tav>
                                      </p:tavLst>
                                    </p:anim>
                                    <p:anim calcmode="lin" valueType="num">
                                      <p:cBhvr>
                                        <p:cTn id="88" dur="500" fill="hold"/>
                                        <p:tgtEl>
                                          <p:spTgt spid="62"/>
                                        </p:tgtEl>
                                        <p:attrNameLst>
                                          <p:attrName>ppt_w</p:attrName>
                                        </p:attrNameLst>
                                      </p:cBhvr>
                                      <p:tavLst>
                                        <p:tav tm="0">
                                          <p:val>
                                            <p:strVal val="#ppt_w+.3"/>
                                          </p:val>
                                        </p:tav>
                                        <p:tav tm="50000">
                                          <p:val>
                                            <p:strVal val="#ppt_w+.3"/>
                                          </p:val>
                                        </p:tav>
                                        <p:tav tm="100000">
                                          <p:val>
                                            <p:strVal val="#ppt_w"/>
                                          </p:val>
                                        </p:tav>
                                      </p:tavLst>
                                    </p:anim>
                                    <p:anim calcmode="lin" valueType="num">
                                      <p:cBhvr>
                                        <p:cTn id="89" dur="500" fill="hold"/>
                                        <p:tgtEl>
                                          <p:spTgt spid="62"/>
                                        </p:tgtEl>
                                        <p:attrNameLst>
                                          <p:attrName>ppt_x</p:attrName>
                                        </p:attrNameLst>
                                      </p:cBhvr>
                                      <p:tavLst>
                                        <p:tav tm="0">
                                          <p:val>
                                            <p:strVal val="#ppt_x-.3"/>
                                          </p:val>
                                        </p:tav>
                                        <p:tav tm="50000">
                                          <p:val>
                                            <p:strVal val="#ppt_x"/>
                                          </p:val>
                                        </p:tav>
                                        <p:tav tm="100000">
                                          <p:val>
                                            <p:strVal val="#ppt_x"/>
                                          </p:val>
                                        </p:tav>
                                      </p:tavLst>
                                    </p:anim>
                                    <p:anim calcmode="lin" valueType="num">
                                      <p:cBhvr>
                                        <p:cTn id="90" dur="500" fill="hold"/>
                                        <p:tgtEl>
                                          <p:spTgt spid="62"/>
                                        </p:tgtEl>
                                        <p:attrNameLst>
                                          <p:attrName>ppt_y</p:attrName>
                                        </p:attrNameLst>
                                      </p:cBhvr>
                                      <p:tavLst>
                                        <p:tav tm="0">
                                          <p:val>
                                            <p:strVal val="#ppt_y"/>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39" presetClass="entr" presetSubtype="0" accel="100000" fill="hold" nodeType="click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p:cTn id="95" dur="500" fill="hold"/>
                                        <p:tgtEl>
                                          <p:spTgt spid="60"/>
                                        </p:tgtEl>
                                        <p:attrNameLst>
                                          <p:attrName>ppt_h</p:attrName>
                                        </p:attrNameLst>
                                      </p:cBhvr>
                                      <p:tavLst>
                                        <p:tav tm="0">
                                          <p:val>
                                            <p:strVal val="#ppt_h/20"/>
                                          </p:val>
                                        </p:tav>
                                        <p:tav tm="50000">
                                          <p:val>
                                            <p:strVal val="#ppt_h/20"/>
                                          </p:val>
                                        </p:tav>
                                        <p:tav tm="100000">
                                          <p:val>
                                            <p:strVal val="#ppt_h"/>
                                          </p:val>
                                        </p:tav>
                                      </p:tavLst>
                                    </p:anim>
                                    <p:anim calcmode="lin" valueType="num">
                                      <p:cBhvr>
                                        <p:cTn id="96" dur="500" fill="hold"/>
                                        <p:tgtEl>
                                          <p:spTgt spid="60"/>
                                        </p:tgtEl>
                                        <p:attrNameLst>
                                          <p:attrName>ppt_w</p:attrName>
                                        </p:attrNameLst>
                                      </p:cBhvr>
                                      <p:tavLst>
                                        <p:tav tm="0">
                                          <p:val>
                                            <p:strVal val="#ppt_w+.3"/>
                                          </p:val>
                                        </p:tav>
                                        <p:tav tm="50000">
                                          <p:val>
                                            <p:strVal val="#ppt_w+.3"/>
                                          </p:val>
                                        </p:tav>
                                        <p:tav tm="100000">
                                          <p:val>
                                            <p:strVal val="#ppt_w"/>
                                          </p:val>
                                        </p:tav>
                                      </p:tavLst>
                                    </p:anim>
                                    <p:anim calcmode="lin" valueType="num">
                                      <p:cBhvr>
                                        <p:cTn id="97" dur="500" fill="hold"/>
                                        <p:tgtEl>
                                          <p:spTgt spid="60"/>
                                        </p:tgtEl>
                                        <p:attrNameLst>
                                          <p:attrName>ppt_x</p:attrName>
                                        </p:attrNameLst>
                                      </p:cBhvr>
                                      <p:tavLst>
                                        <p:tav tm="0">
                                          <p:val>
                                            <p:strVal val="#ppt_x-.3"/>
                                          </p:val>
                                        </p:tav>
                                        <p:tav tm="50000">
                                          <p:val>
                                            <p:strVal val="#ppt_x"/>
                                          </p:val>
                                        </p:tav>
                                        <p:tav tm="100000">
                                          <p:val>
                                            <p:strVal val="#ppt_x"/>
                                          </p:val>
                                        </p:tav>
                                      </p:tavLst>
                                    </p:anim>
                                    <p:anim calcmode="lin" valueType="num">
                                      <p:cBhvr>
                                        <p:cTn id="98" dur="500" fill="hold"/>
                                        <p:tgtEl>
                                          <p:spTgt spid="60"/>
                                        </p:tgtEl>
                                        <p:attrNameLst>
                                          <p:attrName>ppt_y</p:attrName>
                                        </p:attrNameLst>
                                      </p:cBhvr>
                                      <p:tavLst>
                                        <p:tav tm="0">
                                          <p:val>
                                            <p:strVal val="#ppt_y"/>
                                          </p:val>
                                        </p:tav>
                                        <p:tav tm="100000">
                                          <p:val>
                                            <p:strVal val="#ppt_y"/>
                                          </p:val>
                                        </p:tav>
                                      </p:tavLst>
                                    </p:anim>
                                  </p:childTnLst>
                                </p:cTn>
                              </p:par>
                              <p:par>
                                <p:cTn id="99" presetID="39" presetClass="entr" presetSubtype="0" accel="100000" fill="hold" grpId="0" nodeType="withEffect">
                                  <p:stCondLst>
                                    <p:cond delay="0"/>
                                  </p:stCondLst>
                                  <p:childTnLst>
                                    <p:set>
                                      <p:cBhvr>
                                        <p:cTn id="100" dur="1" fill="hold">
                                          <p:stCondLst>
                                            <p:cond delay="0"/>
                                          </p:stCondLst>
                                        </p:cTn>
                                        <p:tgtEl>
                                          <p:spTgt spid="93"/>
                                        </p:tgtEl>
                                        <p:attrNameLst>
                                          <p:attrName>style.visibility</p:attrName>
                                        </p:attrNameLst>
                                      </p:cBhvr>
                                      <p:to>
                                        <p:strVal val="visible"/>
                                      </p:to>
                                    </p:set>
                                    <p:anim calcmode="lin" valueType="num">
                                      <p:cBhvr>
                                        <p:cTn id="101" dur="500" fill="hold"/>
                                        <p:tgtEl>
                                          <p:spTgt spid="93"/>
                                        </p:tgtEl>
                                        <p:attrNameLst>
                                          <p:attrName>ppt_h</p:attrName>
                                        </p:attrNameLst>
                                      </p:cBhvr>
                                      <p:tavLst>
                                        <p:tav tm="0">
                                          <p:val>
                                            <p:strVal val="#ppt_h/20"/>
                                          </p:val>
                                        </p:tav>
                                        <p:tav tm="50000">
                                          <p:val>
                                            <p:strVal val="#ppt_h/20"/>
                                          </p:val>
                                        </p:tav>
                                        <p:tav tm="100000">
                                          <p:val>
                                            <p:strVal val="#ppt_h"/>
                                          </p:val>
                                        </p:tav>
                                      </p:tavLst>
                                    </p:anim>
                                    <p:anim calcmode="lin" valueType="num">
                                      <p:cBhvr>
                                        <p:cTn id="102" dur="500" fill="hold"/>
                                        <p:tgtEl>
                                          <p:spTgt spid="93"/>
                                        </p:tgtEl>
                                        <p:attrNameLst>
                                          <p:attrName>ppt_w</p:attrName>
                                        </p:attrNameLst>
                                      </p:cBhvr>
                                      <p:tavLst>
                                        <p:tav tm="0">
                                          <p:val>
                                            <p:strVal val="#ppt_w+.3"/>
                                          </p:val>
                                        </p:tav>
                                        <p:tav tm="50000">
                                          <p:val>
                                            <p:strVal val="#ppt_w+.3"/>
                                          </p:val>
                                        </p:tav>
                                        <p:tav tm="100000">
                                          <p:val>
                                            <p:strVal val="#ppt_w"/>
                                          </p:val>
                                        </p:tav>
                                      </p:tavLst>
                                    </p:anim>
                                    <p:anim calcmode="lin" valueType="num">
                                      <p:cBhvr>
                                        <p:cTn id="103" dur="500" fill="hold"/>
                                        <p:tgtEl>
                                          <p:spTgt spid="93"/>
                                        </p:tgtEl>
                                        <p:attrNameLst>
                                          <p:attrName>ppt_x</p:attrName>
                                        </p:attrNameLst>
                                      </p:cBhvr>
                                      <p:tavLst>
                                        <p:tav tm="0">
                                          <p:val>
                                            <p:strVal val="#ppt_x-.3"/>
                                          </p:val>
                                        </p:tav>
                                        <p:tav tm="50000">
                                          <p:val>
                                            <p:strVal val="#ppt_x"/>
                                          </p:val>
                                        </p:tav>
                                        <p:tav tm="100000">
                                          <p:val>
                                            <p:strVal val="#ppt_x"/>
                                          </p:val>
                                        </p:tav>
                                      </p:tavLst>
                                    </p:anim>
                                    <p:anim calcmode="lin" valueType="num">
                                      <p:cBhvr>
                                        <p:cTn id="104" dur="500" fill="hold"/>
                                        <p:tgtEl>
                                          <p:spTgt spid="93"/>
                                        </p:tgtEl>
                                        <p:attrNameLst>
                                          <p:attrName>ppt_y</p:attrName>
                                        </p:attrNameLst>
                                      </p:cBhvr>
                                      <p:tavLst>
                                        <p:tav tm="0">
                                          <p:val>
                                            <p:strVal val="#ppt_y"/>
                                          </p:val>
                                        </p:tav>
                                        <p:tav tm="100000">
                                          <p:val>
                                            <p:strVal val="#ppt_y"/>
                                          </p:val>
                                        </p:tav>
                                      </p:tavLst>
                                    </p:anim>
                                  </p:childTnLst>
                                </p:cTn>
                              </p:par>
                              <p:par>
                                <p:cTn id="105" presetID="39" presetClass="entr" presetSubtype="0" accel="100000" fill="hold" grpId="0" nodeType="withEffect">
                                  <p:stCondLst>
                                    <p:cond delay="0"/>
                                  </p:stCondLst>
                                  <p:childTnLst>
                                    <p:set>
                                      <p:cBhvr>
                                        <p:cTn id="106" dur="1" fill="hold">
                                          <p:stCondLst>
                                            <p:cond delay="0"/>
                                          </p:stCondLst>
                                        </p:cTn>
                                        <p:tgtEl>
                                          <p:spTgt spid="94"/>
                                        </p:tgtEl>
                                        <p:attrNameLst>
                                          <p:attrName>style.visibility</p:attrName>
                                        </p:attrNameLst>
                                      </p:cBhvr>
                                      <p:to>
                                        <p:strVal val="visible"/>
                                      </p:to>
                                    </p:set>
                                    <p:anim calcmode="lin" valueType="num">
                                      <p:cBhvr>
                                        <p:cTn id="107" dur="500" fill="hold"/>
                                        <p:tgtEl>
                                          <p:spTgt spid="94"/>
                                        </p:tgtEl>
                                        <p:attrNameLst>
                                          <p:attrName>ppt_h</p:attrName>
                                        </p:attrNameLst>
                                      </p:cBhvr>
                                      <p:tavLst>
                                        <p:tav tm="0">
                                          <p:val>
                                            <p:strVal val="#ppt_h/20"/>
                                          </p:val>
                                        </p:tav>
                                        <p:tav tm="50000">
                                          <p:val>
                                            <p:strVal val="#ppt_h/20"/>
                                          </p:val>
                                        </p:tav>
                                        <p:tav tm="100000">
                                          <p:val>
                                            <p:strVal val="#ppt_h"/>
                                          </p:val>
                                        </p:tav>
                                      </p:tavLst>
                                    </p:anim>
                                    <p:anim calcmode="lin" valueType="num">
                                      <p:cBhvr>
                                        <p:cTn id="108" dur="500" fill="hold"/>
                                        <p:tgtEl>
                                          <p:spTgt spid="94"/>
                                        </p:tgtEl>
                                        <p:attrNameLst>
                                          <p:attrName>ppt_w</p:attrName>
                                        </p:attrNameLst>
                                      </p:cBhvr>
                                      <p:tavLst>
                                        <p:tav tm="0">
                                          <p:val>
                                            <p:strVal val="#ppt_w+.3"/>
                                          </p:val>
                                        </p:tav>
                                        <p:tav tm="50000">
                                          <p:val>
                                            <p:strVal val="#ppt_w+.3"/>
                                          </p:val>
                                        </p:tav>
                                        <p:tav tm="100000">
                                          <p:val>
                                            <p:strVal val="#ppt_w"/>
                                          </p:val>
                                        </p:tav>
                                      </p:tavLst>
                                    </p:anim>
                                    <p:anim calcmode="lin" valueType="num">
                                      <p:cBhvr>
                                        <p:cTn id="109" dur="500" fill="hold"/>
                                        <p:tgtEl>
                                          <p:spTgt spid="94"/>
                                        </p:tgtEl>
                                        <p:attrNameLst>
                                          <p:attrName>ppt_x</p:attrName>
                                        </p:attrNameLst>
                                      </p:cBhvr>
                                      <p:tavLst>
                                        <p:tav tm="0">
                                          <p:val>
                                            <p:strVal val="#ppt_x-.3"/>
                                          </p:val>
                                        </p:tav>
                                        <p:tav tm="50000">
                                          <p:val>
                                            <p:strVal val="#ppt_x"/>
                                          </p:val>
                                        </p:tav>
                                        <p:tav tm="100000">
                                          <p:val>
                                            <p:strVal val="#ppt_x"/>
                                          </p:val>
                                        </p:tav>
                                      </p:tavLst>
                                    </p:anim>
                                    <p:anim calcmode="lin" valueType="num">
                                      <p:cBhvr>
                                        <p:cTn id="110" dur="500" fill="hold"/>
                                        <p:tgtEl>
                                          <p:spTgt spid="94"/>
                                        </p:tgtEl>
                                        <p:attrNameLst>
                                          <p:attrName>ppt_y</p:attrName>
                                        </p:attrNameLst>
                                      </p:cBhvr>
                                      <p:tavLst>
                                        <p:tav tm="0">
                                          <p:val>
                                            <p:strVal val="#ppt_y"/>
                                          </p:val>
                                        </p:tav>
                                        <p:tav tm="100000">
                                          <p:val>
                                            <p:strVal val="#ppt_y"/>
                                          </p:val>
                                        </p:tav>
                                      </p:tavLst>
                                    </p:anim>
                                  </p:childTnLst>
                                </p:cTn>
                              </p:par>
                              <p:par>
                                <p:cTn id="111" presetID="39" presetClass="entr" presetSubtype="0" accel="100000" fill="hold" grpId="0" nodeType="withEffect">
                                  <p:stCondLst>
                                    <p:cond delay="0"/>
                                  </p:stCondLst>
                                  <p:childTnLst>
                                    <p:set>
                                      <p:cBhvr>
                                        <p:cTn id="112" dur="1" fill="hold">
                                          <p:stCondLst>
                                            <p:cond delay="0"/>
                                          </p:stCondLst>
                                        </p:cTn>
                                        <p:tgtEl>
                                          <p:spTgt spid="61"/>
                                        </p:tgtEl>
                                        <p:attrNameLst>
                                          <p:attrName>style.visibility</p:attrName>
                                        </p:attrNameLst>
                                      </p:cBhvr>
                                      <p:to>
                                        <p:strVal val="visible"/>
                                      </p:to>
                                    </p:set>
                                    <p:anim calcmode="lin" valueType="num">
                                      <p:cBhvr>
                                        <p:cTn id="113" dur="500" fill="hold"/>
                                        <p:tgtEl>
                                          <p:spTgt spid="61"/>
                                        </p:tgtEl>
                                        <p:attrNameLst>
                                          <p:attrName>ppt_h</p:attrName>
                                        </p:attrNameLst>
                                      </p:cBhvr>
                                      <p:tavLst>
                                        <p:tav tm="0">
                                          <p:val>
                                            <p:strVal val="#ppt_h/20"/>
                                          </p:val>
                                        </p:tav>
                                        <p:tav tm="50000">
                                          <p:val>
                                            <p:strVal val="#ppt_h/20"/>
                                          </p:val>
                                        </p:tav>
                                        <p:tav tm="100000">
                                          <p:val>
                                            <p:strVal val="#ppt_h"/>
                                          </p:val>
                                        </p:tav>
                                      </p:tavLst>
                                    </p:anim>
                                    <p:anim calcmode="lin" valueType="num">
                                      <p:cBhvr>
                                        <p:cTn id="114" dur="500" fill="hold"/>
                                        <p:tgtEl>
                                          <p:spTgt spid="61"/>
                                        </p:tgtEl>
                                        <p:attrNameLst>
                                          <p:attrName>ppt_w</p:attrName>
                                        </p:attrNameLst>
                                      </p:cBhvr>
                                      <p:tavLst>
                                        <p:tav tm="0">
                                          <p:val>
                                            <p:strVal val="#ppt_w+.3"/>
                                          </p:val>
                                        </p:tav>
                                        <p:tav tm="50000">
                                          <p:val>
                                            <p:strVal val="#ppt_w+.3"/>
                                          </p:val>
                                        </p:tav>
                                        <p:tav tm="100000">
                                          <p:val>
                                            <p:strVal val="#ppt_w"/>
                                          </p:val>
                                        </p:tav>
                                      </p:tavLst>
                                    </p:anim>
                                    <p:anim calcmode="lin" valueType="num">
                                      <p:cBhvr>
                                        <p:cTn id="115" dur="500" fill="hold"/>
                                        <p:tgtEl>
                                          <p:spTgt spid="61"/>
                                        </p:tgtEl>
                                        <p:attrNameLst>
                                          <p:attrName>ppt_x</p:attrName>
                                        </p:attrNameLst>
                                      </p:cBhvr>
                                      <p:tavLst>
                                        <p:tav tm="0">
                                          <p:val>
                                            <p:strVal val="#ppt_x-.3"/>
                                          </p:val>
                                        </p:tav>
                                        <p:tav tm="50000">
                                          <p:val>
                                            <p:strVal val="#ppt_x"/>
                                          </p:val>
                                        </p:tav>
                                        <p:tav tm="100000">
                                          <p:val>
                                            <p:strVal val="#ppt_x"/>
                                          </p:val>
                                        </p:tav>
                                      </p:tavLst>
                                    </p:anim>
                                    <p:anim calcmode="lin" valueType="num">
                                      <p:cBhvr>
                                        <p:cTn id="116" dur="500" fill="hold"/>
                                        <p:tgtEl>
                                          <p:spTgt spid="61"/>
                                        </p:tgtEl>
                                        <p:attrNameLst>
                                          <p:attrName>ppt_y</p:attrName>
                                        </p:attrNameLst>
                                      </p:cBhvr>
                                      <p:tavLst>
                                        <p:tav tm="0">
                                          <p:val>
                                            <p:strVal val="#ppt_y"/>
                                          </p:val>
                                        </p:tav>
                                        <p:tav tm="100000">
                                          <p:val>
                                            <p:strVal val="#ppt_y"/>
                                          </p:val>
                                        </p:tav>
                                      </p:tavLst>
                                    </p:anim>
                                  </p:childTnLst>
                                </p:cTn>
                              </p:par>
                              <p:par>
                                <p:cTn id="117" presetID="39" presetClass="entr" presetSubtype="0" accel="100000" fill="hold" grpId="0" nodeType="withEffect">
                                  <p:stCondLst>
                                    <p:cond delay="0"/>
                                  </p:stCondLst>
                                  <p:childTnLst>
                                    <p:set>
                                      <p:cBhvr>
                                        <p:cTn id="118" dur="1" fill="hold">
                                          <p:stCondLst>
                                            <p:cond delay="0"/>
                                          </p:stCondLst>
                                        </p:cTn>
                                        <p:tgtEl>
                                          <p:spTgt spid="89"/>
                                        </p:tgtEl>
                                        <p:attrNameLst>
                                          <p:attrName>style.visibility</p:attrName>
                                        </p:attrNameLst>
                                      </p:cBhvr>
                                      <p:to>
                                        <p:strVal val="visible"/>
                                      </p:to>
                                    </p:set>
                                    <p:anim calcmode="lin" valueType="num">
                                      <p:cBhvr>
                                        <p:cTn id="119" dur="500" fill="hold"/>
                                        <p:tgtEl>
                                          <p:spTgt spid="89"/>
                                        </p:tgtEl>
                                        <p:attrNameLst>
                                          <p:attrName>ppt_h</p:attrName>
                                        </p:attrNameLst>
                                      </p:cBhvr>
                                      <p:tavLst>
                                        <p:tav tm="0">
                                          <p:val>
                                            <p:strVal val="#ppt_h/20"/>
                                          </p:val>
                                        </p:tav>
                                        <p:tav tm="50000">
                                          <p:val>
                                            <p:strVal val="#ppt_h/20"/>
                                          </p:val>
                                        </p:tav>
                                        <p:tav tm="100000">
                                          <p:val>
                                            <p:strVal val="#ppt_h"/>
                                          </p:val>
                                        </p:tav>
                                      </p:tavLst>
                                    </p:anim>
                                    <p:anim calcmode="lin" valueType="num">
                                      <p:cBhvr>
                                        <p:cTn id="120" dur="500" fill="hold"/>
                                        <p:tgtEl>
                                          <p:spTgt spid="89"/>
                                        </p:tgtEl>
                                        <p:attrNameLst>
                                          <p:attrName>ppt_w</p:attrName>
                                        </p:attrNameLst>
                                      </p:cBhvr>
                                      <p:tavLst>
                                        <p:tav tm="0">
                                          <p:val>
                                            <p:strVal val="#ppt_w+.3"/>
                                          </p:val>
                                        </p:tav>
                                        <p:tav tm="50000">
                                          <p:val>
                                            <p:strVal val="#ppt_w+.3"/>
                                          </p:val>
                                        </p:tav>
                                        <p:tav tm="100000">
                                          <p:val>
                                            <p:strVal val="#ppt_w"/>
                                          </p:val>
                                        </p:tav>
                                      </p:tavLst>
                                    </p:anim>
                                    <p:anim calcmode="lin" valueType="num">
                                      <p:cBhvr>
                                        <p:cTn id="121" dur="500" fill="hold"/>
                                        <p:tgtEl>
                                          <p:spTgt spid="89"/>
                                        </p:tgtEl>
                                        <p:attrNameLst>
                                          <p:attrName>ppt_x</p:attrName>
                                        </p:attrNameLst>
                                      </p:cBhvr>
                                      <p:tavLst>
                                        <p:tav tm="0">
                                          <p:val>
                                            <p:strVal val="#ppt_x-.3"/>
                                          </p:val>
                                        </p:tav>
                                        <p:tav tm="50000">
                                          <p:val>
                                            <p:strVal val="#ppt_x"/>
                                          </p:val>
                                        </p:tav>
                                        <p:tav tm="100000">
                                          <p:val>
                                            <p:strVal val="#ppt_x"/>
                                          </p:val>
                                        </p:tav>
                                      </p:tavLst>
                                    </p:anim>
                                    <p:anim calcmode="lin" valueType="num">
                                      <p:cBhvr>
                                        <p:cTn id="122" dur="500" fill="hold"/>
                                        <p:tgtEl>
                                          <p:spTgt spid="89"/>
                                        </p:tgtEl>
                                        <p:attrNameLst>
                                          <p:attrName>ppt_y</p:attrName>
                                        </p:attrNameLst>
                                      </p:cBhvr>
                                      <p:tavLst>
                                        <p:tav tm="0">
                                          <p:val>
                                            <p:strVal val="#ppt_y"/>
                                          </p:val>
                                        </p:tav>
                                        <p:tav tm="100000">
                                          <p:val>
                                            <p:strVal val="#ppt_y"/>
                                          </p:val>
                                        </p:tav>
                                      </p:tavLst>
                                    </p:anim>
                                  </p:childTnLst>
                                </p:cTn>
                              </p:par>
                              <p:par>
                                <p:cTn id="123" presetID="39" presetClass="entr" presetSubtype="0" accel="100000" fill="hold" grpId="0" nodeType="withEffect">
                                  <p:stCondLst>
                                    <p:cond delay="0"/>
                                  </p:stCondLst>
                                  <p:childTnLst>
                                    <p:set>
                                      <p:cBhvr>
                                        <p:cTn id="124" dur="1" fill="hold">
                                          <p:stCondLst>
                                            <p:cond delay="0"/>
                                          </p:stCondLst>
                                        </p:cTn>
                                        <p:tgtEl>
                                          <p:spTgt spid="88"/>
                                        </p:tgtEl>
                                        <p:attrNameLst>
                                          <p:attrName>style.visibility</p:attrName>
                                        </p:attrNameLst>
                                      </p:cBhvr>
                                      <p:to>
                                        <p:strVal val="visible"/>
                                      </p:to>
                                    </p:set>
                                    <p:anim calcmode="lin" valueType="num">
                                      <p:cBhvr>
                                        <p:cTn id="125" dur="500" fill="hold"/>
                                        <p:tgtEl>
                                          <p:spTgt spid="88"/>
                                        </p:tgtEl>
                                        <p:attrNameLst>
                                          <p:attrName>ppt_h</p:attrName>
                                        </p:attrNameLst>
                                      </p:cBhvr>
                                      <p:tavLst>
                                        <p:tav tm="0">
                                          <p:val>
                                            <p:strVal val="#ppt_h/20"/>
                                          </p:val>
                                        </p:tav>
                                        <p:tav tm="50000">
                                          <p:val>
                                            <p:strVal val="#ppt_h/20"/>
                                          </p:val>
                                        </p:tav>
                                        <p:tav tm="100000">
                                          <p:val>
                                            <p:strVal val="#ppt_h"/>
                                          </p:val>
                                        </p:tav>
                                      </p:tavLst>
                                    </p:anim>
                                    <p:anim calcmode="lin" valueType="num">
                                      <p:cBhvr>
                                        <p:cTn id="126" dur="500" fill="hold"/>
                                        <p:tgtEl>
                                          <p:spTgt spid="88"/>
                                        </p:tgtEl>
                                        <p:attrNameLst>
                                          <p:attrName>ppt_w</p:attrName>
                                        </p:attrNameLst>
                                      </p:cBhvr>
                                      <p:tavLst>
                                        <p:tav tm="0">
                                          <p:val>
                                            <p:strVal val="#ppt_w+.3"/>
                                          </p:val>
                                        </p:tav>
                                        <p:tav tm="50000">
                                          <p:val>
                                            <p:strVal val="#ppt_w+.3"/>
                                          </p:val>
                                        </p:tav>
                                        <p:tav tm="100000">
                                          <p:val>
                                            <p:strVal val="#ppt_w"/>
                                          </p:val>
                                        </p:tav>
                                      </p:tavLst>
                                    </p:anim>
                                    <p:anim calcmode="lin" valueType="num">
                                      <p:cBhvr>
                                        <p:cTn id="127" dur="500" fill="hold"/>
                                        <p:tgtEl>
                                          <p:spTgt spid="88"/>
                                        </p:tgtEl>
                                        <p:attrNameLst>
                                          <p:attrName>ppt_x</p:attrName>
                                        </p:attrNameLst>
                                      </p:cBhvr>
                                      <p:tavLst>
                                        <p:tav tm="0">
                                          <p:val>
                                            <p:strVal val="#ppt_x-.3"/>
                                          </p:val>
                                        </p:tav>
                                        <p:tav tm="50000">
                                          <p:val>
                                            <p:strVal val="#ppt_x"/>
                                          </p:val>
                                        </p:tav>
                                        <p:tav tm="100000">
                                          <p:val>
                                            <p:strVal val="#ppt_x"/>
                                          </p:val>
                                        </p:tav>
                                      </p:tavLst>
                                    </p:anim>
                                    <p:anim calcmode="lin" valueType="num">
                                      <p:cBhvr>
                                        <p:cTn id="128" dur="500" fill="hold"/>
                                        <p:tgtEl>
                                          <p:spTgt spid="88"/>
                                        </p:tgtEl>
                                        <p:attrNameLst>
                                          <p:attrName>ppt_y</p:attrName>
                                        </p:attrNameLst>
                                      </p:cBhvr>
                                      <p:tavLst>
                                        <p:tav tm="0">
                                          <p:val>
                                            <p:strVal val="#ppt_y"/>
                                          </p:val>
                                        </p:tav>
                                        <p:tav tm="100000">
                                          <p:val>
                                            <p:strVal val="#ppt_y"/>
                                          </p:val>
                                        </p:tav>
                                      </p:tavLst>
                                    </p:anim>
                                  </p:childTnLst>
                                </p:cTn>
                              </p:par>
                              <p:par>
                                <p:cTn id="129" presetID="39" presetClass="entr" presetSubtype="0" accel="100000" fill="hold" grpId="0" nodeType="withEffect">
                                  <p:stCondLst>
                                    <p:cond delay="0"/>
                                  </p:stCondLst>
                                  <p:childTnLst>
                                    <p:set>
                                      <p:cBhvr>
                                        <p:cTn id="130" dur="1" fill="hold">
                                          <p:stCondLst>
                                            <p:cond delay="0"/>
                                          </p:stCondLst>
                                        </p:cTn>
                                        <p:tgtEl>
                                          <p:spTgt spid="96"/>
                                        </p:tgtEl>
                                        <p:attrNameLst>
                                          <p:attrName>style.visibility</p:attrName>
                                        </p:attrNameLst>
                                      </p:cBhvr>
                                      <p:to>
                                        <p:strVal val="visible"/>
                                      </p:to>
                                    </p:set>
                                    <p:anim calcmode="lin" valueType="num">
                                      <p:cBhvr>
                                        <p:cTn id="131" dur="500" fill="hold"/>
                                        <p:tgtEl>
                                          <p:spTgt spid="96"/>
                                        </p:tgtEl>
                                        <p:attrNameLst>
                                          <p:attrName>ppt_h</p:attrName>
                                        </p:attrNameLst>
                                      </p:cBhvr>
                                      <p:tavLst>
                                        <p:tav tm="0">
                                          <p:val>
                                            <p:strVal val="#ppt_h/20"/>
                                          </p:val>
                                        </p:tav>
                                        <p:tav tm="50000">
                                          <p:val>
                                            <p:strVal val="#ppt_h/20"/>
                                          </p:val>
                                        </p:tav>
                                        <p:tav tm="100000">
                                          <p:val>
                                            <p:strVal val="#ppt_h"/>
                                          </p:val>
                                        </p:tav>
                                      </p:tavLst>
                                    </p:anim>
                                    <p:anim calcmode="lin" valueType="num">
                                      <p:cBhvr>
                                        <p:cTn id="132" dur="500" fill="hold"/>
                                        <p:tgtEl>
                                          <p:spTgt spid="96"/>
                                        </p:tgtEl>
                                        <p:attrNameLst>
                                          <p:attrName>ppt_w</p:attrName>
                                        </p:attrNameLst>
                                      </p:cBhvr>
                                      <p:tavLst>
                                        <p:tav tm="0">
                                          <p:val>
                                            <p:strVal val="#ppt_w+.3"/>
                                          </p:val>
                                        </p:tav>
                                        <p:tav tm="50000">
                                          <p:val>
                                            <p:strVal val="#ppt_w+.3"/>
                                          </p:val>
                                        </p:tav>
                                        <p:tav tm="100000">
                                          <p:val>
                                            <p:strVal val="#ppt_w"/>
                                          </p:val>
                                        </p:tav>
                                      </p:tavLst>
                                    </p:anim>
                                    <p:anim calcmode="lin" valueType="num">
                                      <p:cBhvr>
                                        <p:cTn id="133" dur="500" fill="hold"/>
                                        <p:tgtEl>
                                          <p:spTgt spid="96"/>
                                        </p:tgtEl>
                                        <p:attrNameLst>
                                          <p:attrName>ppt_x</p:attrName>
                                        </p:attrNameLst>
                                      </p:cBhvr>
                                      <p:tavLst>
                                        <p:tav tm="0">
                                          <p:val>
                                            <p:strVal val="#ppt_x-.3"/>
                                          </p:val>
                                        </p:tav>
                                        <p:tav tm="50000">
                                          <p:val>
                                            <p:strVal val="#ppt_x"/>
                                          </p:val>
                                        </p:tav>
                                        <p:tav tm="100000">
                                          <p:val>
                                            <p:strVal val="#ppt_x"/>
                                          </p:val>
                                        </p:tav>
                                      </p:tavLst>
                                    </p:anim>
                                    <p:anim calcmode="lin" valueType="num">
                                      <p:cBhvr>
                                        <p:cTn id="134" dur="500" fill="hold"/>
                                        <p:tgtEl>
                                          <p:spTgt spid="96"/>
                                        </p:tgtEl>
                                        <p:attrNameLst>
                                          <p:attrName>ppt_y</p:attrName>
                                        </p:attrNameLst>
                                      </p:cBhvr>
                                      <p:tavLst>
                                        <p:tav tm="0">
                                          <p:val>
                                            <p:strVal val="#ppt_y"/>
                                          </p:val>
                                        </p:tav>
                                        <p:tav tm="100000">
                                          <p:val>
                                            <p:strVal val="#ppt_y"/>
                                          </p:val>
                                        </p:tav>
                                      </p:tavLst>
                                    </p:anim>
                                  </p:childTnLst>
                                </p:cTn>
                              </p:par>
                              <p:par>
                                <p:cTn id="135" presetID="39" presetClass="entr" presetSubtype="0" accel="100000" fill="hold" grpId="0" nodeType="withEffect">
                                  <p:stCondLst>
                                    <p:cond delay="0"/>
                                  </p:stCondLst>
                                  <p:childTnLst>
                                    <p:set>
                                      <p:cBhvr>
                                        <p:cTn id="136" dur="1" fill="hold">
                                          <p:stCondLst>
                                            <p:cond delay="0"/>
                                          </p:stCondLst>
                                        </p:cTn>
                                        <p:tgtEl>
                                          <p:spTgt spid="59"/>
                                        </p:tgtEl>
                                        <p:attrNameLst>
                                          <p:attrName>style.visibility</p:attrName>
                                        </p:attrNameLst>
                                      </p:cBhvr>
                                      <p:to>
                                        <p:strVal val="visible"/>
                                      </p:to>
                                    </p:set>
                                    <p:anim calcmode="lin" valueType="num">
                                      <p:cBhvr>
                                        <p:cTn id="137" dur="500" fill="hold"/>
                                        <p:tgtEl>
                                          <p:spTgt spid="59"/>
                                        </p:tgtEl>
                                        <p:attrNameLst>
                                          <p:attrName>ppt_h</p:attrName>
                                        </p:attrNameLst>
                                      </p:cBhvr>
                                      <p:tavLst>
                                        <p:tav tm="0">
                                          <p:val>
                                            <p:strVal val="#ppt_h/20"/>
                                          </p:val>
                                        </p:tav>
                                        <p:tav tm="50000">
                                          <p:val>
                                            <p:strVal val="#ppt_h/20"/>
                                          </p:val>
                                        </p:tav>
                                        <p:tav tm="100000">
                                          <p:val>
                                            <p:strVal val="#ppt_h"/>
                                          </p:val>
                                        </p:tav>
                                      </p:tavLst>
                                    </p:anim>
                                    <p:anim calcmode="lin" valueType="num">
                                      <p:cBhvr>
                                        <p:cTn id="138" dur="500" fill="hold"/>
                                        <p:tgtEl>
                                          <p:spTgt spid="59"/>
                                        </p:tgtEl>
                                        <p:attrNameLst>
                                          <p:attrName>ppt_w</p:attrName>
                                        </p:attrNameLst>
                                      </p:cBhvr>
                                      <p:tavLst>
                                        <p:tav tm="0">
                                          <p:val>
                                            <p:strVal val="#ppt_w+.3"/>
                                          </p:val>
                                        </p:tav>
                                        <p:tav tm="50000">
                                          <p:val>
                                            <p:strVal val="#ppt_w+.3"/>
                                          </p:val>
                                        </p:tav>
                                        <p:tav tm="100000">
                                          <p:val>
                                            <p:strVal val="#ppt_w"/>
                                          </p:val>
                                        </p:tav>
                                      </p:tavLst>
                                    </p:anim>
                                    <p:anim calcmode="lin" valueType="num">
                                      <p:cBhvr>
                                        <p:cTn id="139" dur="500" fill="hold"/>
                                        <p:tgtEl>
                                          <p:spTgt spid="59"/>
                                        </p:tgtEl>
                                        <p:attrNameLst>
                                          <p:attrName>ppt_x</p:attrName>
                                        </p:attrNameLst>
                                      </p:cBhvr>
                                      <p:tavLst>
                                        <p:tav tm="0">
                                          <p:val>
                                            <p:strVal val="#ppt_x-.3"/>
                                          </p:val>
                                        </p:tav>
                                        <p:tav tm="50000">
                                          <p:val>
                                            <p:strVal val="#ppt_x"/>
                                          </p:val>
                                        </p:tav>
                                        <p:tav tm="100000">
                                          <p:val>
                                            <p:strVal val="#ppt_x"/>
                                          </p:val>
                                        </p:tav>
                                      </p:tavLst>
                                    </p:anim>
                                    <p:anim calcmode="lin" valueType="num">
                                      <p:cBhvr>
                                        <p:cTn id="140" dur="500" fill="hold"/>
                                        <p:tgtEl>
                                          <p:spTgt spid="59"/>
                                        </p:tgtEl>
                                        <p:attrNameLst>
                                          <p:attrName>ppt_y</p:attrName>
                                        </p:attrNameLst>
                                      </p:cBhvr>
                                      <p:tavLst>
                                        <p:tav tm="0">
                                          <p:val>
                                            <p:strVal val="#ppt_y"/>
                                          </p:val>
                                        </p:tav>
                                        <p:tav tm="100000">
                                          <p:val>
                                            <p:strVal val="#ppt_y"/>
                                          </p:val>
                                        </p:tav>
                                      </p:tavLst>
                                    </p:anim>
                                  </p:childTnLst>
                                </p:cTn>
                              </p:par>
                              <p:par>
                                <p:cTn id="141" presetID="39" presetClass="entr" presetSubtype="0" accel="100000" fill="hold" grpId="0" nodeType="withEffect">
                                  <p:stCondLst>
                                    <p:cond delay="0"/>
                                  </p:stCondLst>
                                  <p:childTnLst>
                                    <p:set>
                                      <p:cBhvr>
                                        <p:cTn id="142" dur="1" fill="hold">
                                          <p:stCondLst>
                                            <p:cond delay="0"/>
                                          </p:stCondLst>
                                        </p:cTn>
                                        <p:tgtEl>
                                          <p:spTgt spid="95"/>
                                        </p:tgtEl>
                                        <p:attrNameLst>
                                          <p:attrName>style.visibility</p:attrName>
                                        </p:attrNameLst>
                                      </p:cBhvr>
                                      <p:to>
                                        <p:strVal val="visible"/>
                                      </p:to>
                                    </p:set>
                                    <p:anim calcmode="lin" valueType="num">
                                      <p:cBhvr>
                                        <p:cTn id="143" dur="500" fill="hold"/>
                                        <p:tgtEl>
                                          <p:spTgt spid="95"/>
                                        </p:tgtEl>
                                        <p:attrNameLst>
                                          <p:attrName>ppt_h</p:attrName>
                                        </p:attrNameLst>
                                      </p:cBhvr>
                                      <p:tavLst>
                                        <p:tav tm="0">
                                          <p:val>
                                            <p:strVal val="#ppt_h/20"/>
                                          </p:val>
                                        </p:tav>
                                        <p:tav tm="50000">
                                          <p:val>
                                            <p:strVal val="#ppt_h/20"/>
                                          </p:val>
                                        </p:tav>
                                        <p:tav tm="100000">
                                          <p:val>
                                            <p:strVal val="#ppt_h"/>
                                          </p:val>
                                        </p:tav>
                                      </p:tavLst>
                                    </p:anim>
                                    <p:anim calcmode="lin" valueType="num">
                                      <p:cBhvr>
                                        <p:cTn id="144" dur="500" fill="hold"/>
                                        <p:tgtEl>
                                          <p:spTgt spid="95"/>
                                        </p:tgtEl>
                                        <p:attrNameLst>
                                          <p:attrName>ppt_w</p:attrName>
                                        </p:attrNameLst>
                                      </p:cBhvr>
                                      <p:tavLst>
                                        <p:tav tm="0">
                                          <p:val>
                                            <p:strVal val="#ppt_w+.3"/>
                                          </p:val>
                                        </p:tav>
                                        <p:tav tm="50000">
                                          <p:val>
                                            <p:strVal val="#ppt_w+.3"/>
                                          </p:val>
                                        </p:tav>
                                        <p:tav tm="100000">
                                          <p:val>
                                            <p:strVal val="#ppt_w"/>
                                          </p:val>
                                        </p:tav>
                                      </p:tavLst>
                                    </p:anim>
                                    <p:anim calcmode="lin" valueType="num">
                                      <p:cBhvr>
                                        <p:cTn id="145" dur="500" fill="hold"/>
                                        <p:tgtEl>
                                          <p:spTgt spid="95"/>
                                        </p:tgtEl>
                                        <p:attrNameLst>
                                          <p:attrName>ppt_x</p:attrName>
                                        </p:attrNameLst>
                                      </p:cBhvr>
                                      <p:tavLst>
                                        <p:tav tm="0">
                                          <p:val>
                                            <p:strVal val="#ppt_x-.3"/>
                                          </p:val>
                                        </p:tav>
                                        <p:tav tm="50000">
                                          <p:val>
                                            <p:strVal val="#ppt_x"/>
                                          </p:val>
                                        </p:tav>
                                        <p:tav tm="100000">
                                          <p:val>
                                            <p:strVal val="#ppt_x"/>
                                          </p:val>
                                        </p:tav>
                                      </p:tavLst>
                                    </p:anim>
                                    <p:anim calcmode="lin" valueType="num">
                                      <p:cBhvr>
                                        <p:cTn id="146" dur="500" fill="hold"/>
                                        <p:tgtEl>
                                          <p:spTgt spid="95"/>
                                        </p:tgtEl>
                                        <p:attrNameLst>
                                          <p:attrName>ppt_y</p:attrName>
                                        </p:attrNameLst>
                                      </p:cBhvr>
                                      <p:tavLst>
                                        <p:tav tm="0">
                                          <p:val>
                                            <p:strVal val="#ppt_y"/>
                                          </p:val>
                                        </p:tav>
                                        <p:tav tm="100000">
                                          <p:val>
                                            <p:strVal val="#ppt_y"/>
                                          </p:val>
                                        </p:tav>
                                      </p:tavLst>
                                    </p:anim>
                                  </p:childTnLst>
                                </p:cTn>
                              </p:par>
                              <p:par>
                                <p:cTn id="147" presetID="39" presetClass="entr" presetSubtype="0" accel="100000" fill="hold" grpId="0" nodeType="withEffect">
                                  <p:stCondLst>
                                    <p:cond delay="0"/>
                                  </p:stCondLst>
                                  <p:childTnLst>
                                    <p:set>
                                      <p:cBhvr>
                                        <p:cTn id="148" dur="1" fill="hold">
                                          <p:stCondLst>
                                            <p:cond delay="0"/>
                                          </p:stCondLst>
                                        </p:cTn>
                                        <p:tgtEl>
                                          <p:spTgt spid="100"/>
                                        </p:tgtEl>
                                        <p:attrNameLst>
                                          <p:attrName>style.visibility</p:attrName>
                                        </p:attrNameLst>
                                      </p:cBhvr>
                                      <p:to>
                                        <p:strVal val="visible"/>
                                      </p:to>
                                    </p:set>
                                    <p:anim calcmode="lin" valueType="num">
                                      <p:cBhvr>
                                        <p:cTn id="149" dur="500" fill="hold"/>
                                        <p:tgtEl>
                                          <p:spTgt spid="100"/>
                                        </p:tgtEl>
                                        <p:attrNameLst>
                                          <p:attrName>ppt_h</p:attrName>
                                        </p:attrNameLst>
                                      </p:cBhvr>
                                      <p:tavLst>
                                        <p:tav tm="0">
                                          <p:val>
                                            <p:strVal val="#ppt_h/20"/>
                                          </p:val>
                                        </p:tav>
                                        <p:tav tm="50000">
                                          <p:val>
                                            <p:strVal val="#ppt_h/20"/>
                                          </p:val>
                                        </p:tav>
                                        <p:tav tm="100000">
                                          <p:val>
                                            <p:strVal val="#ppt_h"/>
                                          </p:val>
                                        </p:tav>
                                      </p:tavLst>
                                    </p:anim>
                                    <p:anim calcmode="lin" valueType="num">
                                      <p:cBhvr>
                                        <p:cTn id="150" dur="500" fill="hold"/>
                                        <p:tgtEl>
                                          <p:spTgt spid="100"/>
                                        </p:tgtEl>
                                        <p:attrNameLst>
                                          <p:attrName>ppt_w</p:attrName>
                                        </p:attrNameLst>
                                      </p:cBhvr>
                                      <p:tavLst>
                                        <p:tav tm="0">
                                          <p:val>
                                            <p:strVal val="#ppt_w+.3"/>
                                          </p:val>
                                        </p:tav>
                                        <p:tav tm="50000">
                                          <p:val>
                                            <p:strVal val="#ppt_w+.3"/>
                                          </p:val>
                                        </p:tav>
                                        <p:tav tm="100000">
                                          <p:val>
                                            <p:strVal val="#ppt_w"/>
                                          </p:val>
                                        </p:tav>
                                      </p:tavLst>
                                    </p:anim>
                                    <p:anim calcmode="lin" valueType="num">
                                      <p:cBhvr>
                                        <p:cTn id="151" dur="500" fill="hold"/>
                                        <p:tgtEl>
                                          <p:spTgt spid="100"/>
                                        </p:tgtEl>
                                        <p:attrNameLst>
                                          <p:attrName>ppt_x</p:attrName>
                                        </p:attrNameLst>
                                      </p:cBhvr>
                                      <p:tavLst>
                                        <p:tav tm="0">
                                          <p:val>
                                            <p:strVal val="#ppt_x-.3"/>
                                          </p:val>
                                        </p:tav>
                                        <p:tav tm="50000">
                                          <p:val>
                                            <p:strVal val="#ppt_x"/>
                                          </p:val>
                                        </p:tav>
                                        <p:tav tm="100000">
                                          <p:val>
                                            <p:strVal val="#ppt_x"/>
                                          </p:val>
                                        </p:tav>
                                      </p:tavLst>
                                    </p:anim>
                                    <p:anim calcmode="lin" valueType="num">
                                      <p:cBhvr>
                                        <p:cTn id="152" dur="500" fill="hold"/>
                                        <p:tgtEl>
                                          <p:spTgt spid="100"/>
                                        </p:tgtEl>
                                        <p:attrNameLst>
                                          <p:attrName>ppt_y</p:attrName>
                                        </p:attrNameLst>
                                      </p:cBhvr>
                                      <p:tavLst>
                                        <p:tav tm="0">
                                          <p:val>
                                            <p:strVal val="#ppt_y"/>
                                          </p:val>
                                        </p:tav>
                                        <p:tav tm="100000">
                                          <p:val>
                                            <p:strVal val="#ppt_y"/>
                                          </p:val>
                                        </p:tav>
                                      </p:tavLst>
                                    </p:anim>
                                  </p:childTnLst>
                                </p:cTn>
                              </p:par>
                              <p:par>
                                <p:cTn id="153" presetID="39" presetClass="entr" presetSubtype="0" accel="100000" fill="hold" grpId="0" nodeType="withEffect">
                                  <p:stCondLst>
                                    <p:cond delay="0"/>
                                  </p:stCondLst>
                                  <p:childTnLst>
                                    <p:set>
                                      <p:cBhvr>
                                        <p:cTn id="154" dur="1" fill="hold">
                                          <p:stCondLst>
                                            <p:cond delay="0"/>
                                          </p:stCondLst>
                                        </p:cTn>
                                        <p:tgtEl>
                                          <p:spTgt spid="101"/>
                                        </p:tgtEl>
                                        <p:attrNameLst>
                                          <p:attrName>style.visibility</p:attrName>
                                        </p:attrNameLst>
                                      </p:cBhvr>
                                      <p:to>
                                        <p:strVal val="visible"/>
                                      </p:to>
                                    </p:set>
                                    <p:anim calcmode="lin" valueType="num">
                                      <p:cBhvr>
                                        <p:cTn id="155" dur="500" fill="hold"/>
                                        <p:tgtEl>
                                          <p:spTgt spid="101"/>
                                        </p:tgtEl>
                                        <p:attrNameLst>
                                          <p:attrName>ppt_h</p:attrName>
                                        </p:attrNameLst>
                                      </p:cBhvr>
                                      <p:tavLst>
                                        <p:tav tm="0">
                                          <p:val>
                                            <p:strVal val="#ppt_h/20"/>
                                          </p:val>
                                        </p:tav>
                                        <p:tav tm="50000">
                                          <p:val>
                                            <p:strVal val="#ppt_h/20"/>
                                          </p:val>
                                        </p:tav>
                                        <p:tav tm="100000">
                                          <p:val>
                                            <p:strVal val="#ppt_h"/>
                                          </p:val>
                                        </p:tav>
                                      </p:tavLst>
                                    </p:anim>
                                    <p:anim calcmode="lin" valueType="num">
                                      <p:cBhvr>
                                        <p:cTn id="156" dur="500" fill="hold"/>
                                        <p:tgtEl>
                                          <p:spTgt spid="101"/>
                                        </p:tgtEl>
                                        <p:attrNameLst>
                                          <p:attrName>ppt_w</p:attrName>
                                        </p:attrNameLst>
                                      </p:cBhvr>
                                      <p:tavLst>
                                        <p:tav tm="0">
                                          <p:val>
                                            <p:strVal val="#ppt_w+.3"/>
                                          </p:val>
                                        </p:tav>
                                        <p:tav tm="50000">
                                          <p:val>
                                            <p:strVal val="#ppt_w+.3"/>
                                          </p:val>
                                        </p:tav>
                                        <p:tav tm="100000">
                                          <p:val>
                                            <p:strVal val="#ppt_w"/>
                                          </p:val>
                                        </p:tav>
                                      </p:tavLst>
                                    </p:anim>
                                    <p:anim calcmode="lin" valueType="num">
                                      <p:cBhvr>
                                        <p:cTn id="157" dur="500" fill="hold"/>
                                        <p:tgtEl>
                                          <p:spTgt spid="101"/>
                                        </p:tgtEl>
                                        <p:attrNameLst>
                                          <p:attrName>ppt_x</p:attrName>
                                        </p:attrNameLst>
                                      </p:cBhvr>
                                      <p:tavLst>
                                        <p:tav tm="0">
                                          <p:val>
                                            <p:strVal val="#ppt_x-.3"/>
                                          </p:val>
                                        </p:tav>
                                        <p:tav tm="50000">
                                          <p:val>
                                            <p:strVal val="#ppt_x"/>
                                          </p:val>
                                        </p:tav>
                                        <p:tav tm="100000">
                                          <p:val>
                                            <p:strVal val="#ppt_x"/>
                                          </p:val>
                                        </p:tav>
                                      </p:tavLst>
                                    </p:anim>
                                    <p:anim calcmode="lin" valueType="num">
                                      <p:cBhvr>
                                        <p:cTn id="158" dur="500" fill="hold"/>
                                        <p:tgtEl>
                                          <p:spTgt spid="101"/>
                                        </p:tgtEl>
                                        <p:attrNameLst>
                                          <p:attrName>ppt_y</p:attrName>
                                        </p:attrNameLst>
                                      </p:cBhvr>
                                      <p:tavLst>
                                        <p:tav tm="0">
                                          <p:val>
                                            <p:strVal val="#ppt_y"/>
                                          </p:val>
                                        </p:tav>
                                        <p:tav tm="100000">
                                          <p:val>
                                            <p:strVal val="#ppt_y"/>
                                          </p:val>
                                        </p:tav>
                                      </p:tavLst>
                                    </p:anim>
                                  </p:childTnLst>
                                </p:cTn>
                              </p:par>
                              <p:par>
                                <p:cTn id="159" presetID="39" presetClass="entr" presetSubtype="0" accel="100000" fill="hold" grpId="0" nodeType="withEffect">
                                  <p:stCondLst>
                                    <p:cond delay="0"/>
                                  </p:stCondLst>
                                  <p:childTnLst>
                                    <p:set>
                                      <p:cBhvr>
                                        <p:cTn id="160" dur="1" fill="hold">
                                          <p:stCondLst>
                                            <p:cond delay="0"/>
                                          </p:stCondLst>
                                        </p:cTn>
                                        <p:tgtEl>
                                          <p:spTgt spid="58"/>
                                        </p:tgtEl>
                                        <p:attrNameLst>
                                          <p:attrName>style.visibility</p:attrName>
                                        </p:attrNameLst>
                                      </p:cBhvr>
                                      <p:to>
                                        <p:strVal val="visible"/>
                                      </p:to>
                                    </p:set>
                                    <p:anim calcmode="lin" valueType="num">
                                      <p:cBhvr>
                                        <p:cTn id="161" dur="500" fill="hold"/>
                                        <p:tgtEl>
                                          <p:spTgt spid="58"/>
                                        </p:tgtEl>
                                        <p:attrNameLst>
                                          <p:attrName>ppt_h</p:attrName>
                                        </p:attrNameLst>
                                      </p:cBhvr>
                                      <p:tavLst>
                                        <p:tav tm="0">
                                          <p:val>
                                            <p:strVal val="#ppt_h/20"/>
                                          </p:val>
                                        </p:tav>
                                        <p:tav tm="50000">
                                          <p:val>
                                            <p:strVal val="#ppt_h/20"/>
                                          </p:val>
                                        </p:tav>
                                        <p:tav tm="100000">
                                          <p:val>
                                            <p:strVal val="#ppt_h"/>
                                          </p:val>
                                        </p:tav>
                                      </p:tavLst>
                                    </p:anim>
                                    <p:anim calcmode="lin" valueType="num">
                                      <p:cBhvr>
                                        <p:cTn id="162" dur="500" fill="hold"/>
                                        <p:tgtEl>
                                          <p:spTgt spid="58"/>
                                        </p:tgtEl>
                                        <p:attrNameLst>
                                          <p:attrName>ppt_w</p:attrName>
                                        </p:attrNameLst>
                                      </p:cBhvr>
                                      <p:tavLst>
                                        <p:tav tm="0">
                                          <p:val>
                                            <p:strVal val="#ppt_w+.3"/>
                                          </p:val>
                                        </p:tav>
                                        <p:tav tm="50000">
                                          <p:val>
                                            <p:strVal val="#ppt_w+.3"/>
                                          </p:val>
                                        </p:tav>
                                        <p:tav tm="100000">
                                          <p:val>
                                            <p:strVal val="#ppt_w"/>
                                          </p:val>
                                        </p:tav>
                                      </p:tavLst>
                                    </p:anim>
                                    <p:anim calcmode="lin" valueType="num">
                                      <p:cBhvr>
                                        <p:cTn id="163" dur="500" fill="hold"/>
                                        <p:tgtEl>
                                          <p:spTgt spid="58"/>
                                        </p:tgtEl>
                                        <p:attrNameLst>
                                          <p:attrName>ppt_x</p:attrName>
                                        </p:attrNameLst>
                                      </p:cBhvr>
                                      <p:tavLst>
                                        <p:tav tm="0">
                                          <p:val>
                                            <p:strVal val="#ppt_x-.3"/>
                                          </p:val>
                                        </p:tav>
                                        <p:tav tm="50000">
                                          <p:val>
                                            <p:strVal val="#ppt_x"/>
                                          </p:val>
                                        </p:tav>
                                        <p:tav tm="100000">
                                          <p:val>
                                            <p:strVal val="#ppt_x"/>
                                          </p:val>
                                        </p:tav>
                                      </p:tavLst>
                                    </p:anim>
                                    <p:anim calcmode="lin" valueType="num">
                                      <p:cBhvr>
                                        <p:cTn id="164" dur="500" fill="hold"/>
                                        <p:tgtEl>
                                          <p:spTgt spid="58"/>
                                        </p:tgtEl>
                                        <p:attrNameLst>
                                          <p:attrName>ppt_y</p:attrName>
                                        </p:attrNameLst>
                                      </p:cBhvr>
                                      <p:tavLst>
                                        <p:tav tm="0">
                                          <p:val>
                                            <p:strVal val="#ppt_y"/>
                                          </p:val>
                                        </p:tav>
                                        <p:tav tm="100000">
                                          <p:val>
                                            <p:strVal val="#ppt_y"/>
                                          </p:val>
                                        </p:tav>
                                      </p:tavLst>
                                    </p:anim>
                                  </p:childTnLst>
                                </p:cTn>
                              </p:par>
                            </p:childTnLst>
                          </p:cTn>
                        </p:par>
                      </p:childTnLst>
                    </p:cTn>
                  </p:par>
                  <p:par>
                    <p:cTn id="165" fill="hold">
                      <p:stCondLst>
                        <p:cond delay="indefinite"/>
                      </p:stCondLst>
                      <p:childTnLst>
                        <p:par>
                          <p:cTn id="166" fill="hold">
                            <p:stCondLst>
                              <p:cond delay="0"/>
                            </p:stCondLst>
                            <p:childTnLst>
                              <p:par>
                                <p:cTn id="167" presetID="3" presetClass="entr" presetSubtype="10" fill="hold" grpId="0" nodeType="clickEffect">
                                  <p:stCondLst>
                                    <p:cond delay="0"/>
                                  </p:stCondLst>
                                  <p:childTnLst>
                                    <p:set>
                                      <p:cBhvr>
                                        <p:cTn id="168" dur="1" fill="hold">
                                          <p:stCondLst>
                                            <p:cond delay="0"/>
                                          </p:stCondLst>
                                        </p:cTn>
                                        <p:tgtEl>
                                          <p:spTgt spid="102"/>
                                        </p:tgtEl>
                                        <p:attrNameLst>
                                          <p:attrName>style.visibility</p:attrName>
                                        </p:attrNameLst>
                                      </p:cBhvr>
                                      <p:to>
                                        <p:strVal val="visible"/>
                                      </p:to>
                                    </p:set>
                                    <p:animEffect transition="in" filter="blinds(horizontal)">
                                      <p:cBhvr>
                                        <p:cTn id="169" dur="500"/>
                                        <p:tgtEl>
                                          <p:spTgt spid="102"/>
                                        </p:tgtEl>
                                      </p:cBhvr>
                                    </p:animEffect>
                                  </p:childTnLst>
                                </p:cTn>
                              </p:par>
                              <p:par>
                                <p:cTn id="170" presetID="3" presetClass="entr" presetSubtype="10" fill="hold" grpId="0" nodeType="withEffect">
                                  <p:stCondLst>
                                    <p:cond delay="0"/>
                                  </p:stCondLst>
                                  <p:childTnLst>
                                    <p:set>
                                      <p:cBhvr>
                                        <p:cTn id="171" dur="1" fill="hold">
                                          <p:stCondLst>
                                            <p:cond delay="0"/>
                                          </p:stCondLst>
                                        </p:cTn>
                                        <p:tgtEl>
                                          <p:spTgt spid="103"/>
                                        </p:tgtEl>
                                        <p:attrNameLst>
                                          <p:attrName>style.visibility</p:attrName>
                                        </p:attrNameLst>
                                      </p:cBhvr>
                                      <p:to>
                                        <p:strVal val="visible"/>
                                      </p:to>
                                    </p:set>
                                    <p:animEffect transition="in" filter="blinds(horizontal)">
                                      <p:cBhvr>
                                        <p:cTn id="172" dur="500"/>
                                        <p:tgtEl>
                                          <p:spTgt spid="103"/>
                                        </p:tgtEl>
                                      </p:cBhvr>
                                    </p:animEffect>
                                  </p:childTnLst>
                                </p:cTn>
                              </p:par>
                              <p:par>
                                <p:cTn id="173" presetID="3" presetClass="entr" presetSubtype="10" fill="hold" nodeType="withEffect">
                                  <p:stCondLst>
                                    <p:cond delay="0"/>
                                  </p:stCondLst>
                                  <p:childTnLst>
                                    <p:set>
                                      <p:cBhvr>
                                        <p:cTn id="174" dur="1" fill="hold">
                                          <p:stCondLst>
                                            <p:cond delay="0"/>
                                          </p:stCondLst>
                                        </p:cTn>
                                        <p:tgtEl>
                                          <p:spTgt spid="104"/>
                                        </p:tgtEl>
                                        <p:attrNameLst>
                                          <p:attrName>style.visibility</p:attrName>
                                        </p:attrNameLst>
                                      </p:cBhvr>
                                      <p:to>
                                        <p:strVal val="visible"/>
                                      </p:to>
                                    </p:set>
                                    <p:animEffect transition="in" filter="blinds(horizontal)">
                                      <p:cBhvr>
                                        <p:cTn id="175" dur="500"/>
                                        <p:tgtEl>
                                          <p:spTgt spid="104"/>
                                        </p:tgtEl>
                                      </p:cBhvr>
                                    </p:animEffect>
                                  </p:childTnLst>
                                </p:cTn>
                              </p:par>
                              <p:par>
                                <p:cTn id="176" presetID="3" presetClass="entr" presetSubtype="10" fill="hold" grpId="0" nodeType="withEffect">
                                  <p:stCondLst>
                                    <p:cond delay="0"/>
                                  </p:stCondLst>
                                  <p:childTnLst>
                                    <p:set>
                                      <p:cBhvr>
                                        <p:cTn id="177" dur="1" fill="hold">
                                          <p:stCondLst>
                                            <p:cond delay="0"/>
                                          </p:stCondLst>
                                        </p:cTn>
                                        <p:tgtEl>
                                          <p:spTgt spid="105"/>
                                        </p:tgtEl>
                                        <p:attrNameLst>
                                          <p:attrName>style.visibility</p:attrName>
                                        </p:attrNameLst>
                                      </p:cBhvr>
                                      <p:to>
                                        <p:strVal val="visible"/>
                                      </p:to>
                                    </p:set>
                                    <p:animEffect transition="in" filter="blinds(horizontal)">
                                      <p:cBhvr>
                                        <p:cTn id="178"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9" grpId="0" animBg="1"/>
      <p:bldP spid="61" grpId="0" animBg="1"/>
      <p:bldP spid="62" grpId="0" animBg="1"/>
      <p:bldP spid="63" grpId="0" animBg="1"/>
      <p:bldP spid="64" grpId="0" animBg="1"/>
      <p:bldP spid="65" grpId="0" animBg="1"/>
      <p:bldP spid="69" grpId="0" animBg="1"/>
      <p:bldP spid="70" grpId="0"/>
      <p:bldP spid="74" grpId="0" animBg="1"/>
      <p:bldP spid="79" grpId="0" animBg="1"/>
      <p:bldP spid="80" grpId="0"/>
      <p:bldP spid="82" grpId="0" animBg="1"/>
      <p:bldP spid="83" grpId="0"/>
      <p:bldP spid="85" grpId="0" animBg="1"/>
      <p:bldP spid="86" grpId="0"/>
      <p:bldP spid="88" grpId="0" animBg="1"/>
      <p:bldP spid="89" grpId="0"/>
      <p:bldP spid="93" grpId="0" animBg="1"/>
      <p:bldP spid="94" grpId="0"/>
      <p:bldP spid="95" grpId="0" animBg="1"/>
      <p:bldP spid="96" grpId="0"/>
      <p:bldP spid="100" grpId="0" animBg="1"/>
      <p:bldP spid="101" grpId="0"/>
      <p:bldP spid="102" grpId="0" animBg="1"/>
      <p:bldP spid="103" grpId="0" animBg="1"/>
      <p:bldP spid="10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ext Box 4"/>
          <p:cNvSpPr txBox="1">
            <a:spLocks noChangeArrowheads="1"/>
          </p:cNvSpPr>
          <p:nvPr/>
        </p:nvSpPr>
        <p:spPr bwMode="auto">
          <a:xfrm>
            <a:off x="-36513" y="6308725"/>
            <a:ext cx="7920038" cy="549275"/>
          </a:xfrm>
          <a:prstGeom prst="rect">
            <a:avLst/>
          </a:prstGeom>
          <a:noFill/>
          <a:ln w="9525">
            <a:noFill/>
            <a:miter lim="800000"/>
            <a:headEnd/>
            <a:tailEnd/>
          </a:ln>
        </p:spPr>
        <p:txBody>
          <a:bodyPr>
            <a:spAutoFit/>
          </a:bodyPr>
          <a:lstStyle/>
          <a:p>
            <a:r>
              <a:rPr lang="lv-LV" sz="1000" b="1">
                <a:solidFill>
                  <a:srgbClr val="003366"/>
                </a:solidFill>
              </a:rPr>
              <a:t>ESF projekts „Starpnozaru zinātnieku grupas un modeļu </a:t>
            </a:r>
          </a:p>
          <a:p>
            <a:r>
              <a:rPr lang="lv-LV" sz="1000" b="1">
                <a:solidFill>
                  <a:srgbClr val="003366"/>
                </a:solidFill>
              </a:rPr>
              <a:t>sistēmas izveide pazemes ūdeņu pētījumiem”</a:t>
            </a:r>
          </a:p>
          <a:p>
            <a:r>
              <a:rPr lang="lv-LV" sz="1000">
                <a:solidFill>
                  <a:srgbClr val="003366"/>
                </a:solidFill>
              </a:rPr>
              <a:t>Līguma Nr. 2009/0212/1DP/1.1.1.2.0/09/APIA/VIAA/060</a:t>
            </a:r>
          </a:p>
        </p:txBody>
      </p:sp>
      <p:pic>
        <p:nvPicPr>
          <p:cNvPr id="47106" name="Picture 5" descr="logo_verticalll_simple"/>
          <p:cNvPicPr>
            <a:picLocks noChangeAspect="1" noChangeArrowheads="1"/>
          </p:cNvPicPr>
          <p:nvPr/>
        </p:nvPicPr>
        <p:blipFill>
          <a:blip r:embed="rId2"/>
          <a:srcRect/>
          <a:stretch>
            <a:fillRect/>
          </a:stretch>
        </p:blipFill>
        <p:spPr bwMode="auto">
          <a:xfrm>
            <a:off x="7019925" y="4292600"/>
            <a:ext cx="1785938" cy="2087563"/>
          </a:xfrm>
          <a:prstGeom prst="rect">
            <a:avLst/>
          </a:prstGeom>
          <a:noFill/>
          <a:ln w="9525">
            <a:noFill/>
            <a:miter lim="800000"/>
            <a:headEnd/>
            <a:tailEnd/>
          </a:ln>
        </p:spPr>
      </p:pic>
      <p:sp>
        <p:nvSpPr>
          <p:cNvPr id="47107" name="TextBox 5"/>
          <p:cNvSpPr txBox="1">
            <a:spLocks noChangeArrowheads="1"/>
          </p:cNvSpPr>
          <p:nvPr/>
        </p:nvSpPr>
        <p:spPr bwMode="auto">
          <a:xfrm>
            <a:off x="500063" y="1500188"/>
            <a:ext cx="7572375" cy="369887"/>
          </a:xfrm>
          <a:prstGeom prst="rect">
            <a:avLst/>
          </a:prstGeom>
          <a:noFill/>
          <a:ln w="9525">
            <a:noFill/>
            <a:miter lim="800000"/>
            <a:headEnd/>
            <a:tailEnd/>
          </a:ln>
        </p:spPr>
        <p:txBody>
          <a:bodyPr>
            <a:spAutoFit/>
          </a:bodyPr>
          <a:lstStyle/>
          <a:p>
            <a:pPr>
              <a:buFont typeface="Arial" charset="0"/>
              <a:buChar char="•"/>
            </a:pPr>
            <a:endParaRPr lang="en-US"/>
          </a:p>
        </p:txBody>
      </p:sp>
      <p:sp>
        <p:nvSpPr>
          <p:cNvPr id="47108" name="TextBox 6"/>
          <p:cNvSpPr txBox="1">
            <a:spLocks noChangeArrowheads="1"/>
          </p:cNvSpPr>
          <p:nvPr/>
        </p:nvSpPr>
        <p:spPr bwMode="auto">
          <a:xfrm>
            <a:off x="214313" y="214313"/>
            <a:ext cx="8786812" cy="1077912"/>
          </a:xfrm>
          <a:prstGeom prst="rect">
            <a:avLst/>
          </a:prstGeom>
          <a:noFill/>
          <a:ln w="9525">
            <a:noFill/>
            <a:miter lim="800000"/>
            <a:headEnd/>
            <a:tailEnd/>
          </a:ln>
        </p:spPr>
        <p:txBody>
          <a:bodyPr>
            <a:spAutoFit/>
          </a:bodyPr>
          <a:lstStyle/>
          <a:p>
            <a:pPr algn="ctr"/>
            <a:r>
              <a:rPr lang="lv-LV" sz="3200" b="1"/>
              <a:t>Gruntsūdens līmeņu sezonālo svārstību nenoteiktība un modelēšana</a:t>
            </a:r>
          </a:p>
        </p:txBody>
      </p:sp>
      <p:sp>
        <p:nvSpPr>
          <p:cNvPr id="47109" name="TextBox 7"/>
          <p:cNvSpPr txBox="1">
            <a:spLocks noChangeArrowheads="1"/>
          </p:cNvSpPr>
          <p:nvPr/>
        </p:nvSpPr>
        <p:spPr bwMode="auto">
          <a:xfrm>
            <a:off x="500063" y="1571625"/>
            <a:ext cx="7786687" cy="400050"/>
          </a:xfrm>
          <a:prstGeom prst="rect">
            <a:avLst/>
          </a:prstGeom>
          <a:noFill/>
          <a:ln w="9525">
            <a:noFill/>
            <a:miter lim="800000"/>
            <a:headEnd/>
            <a:tailEnd/>
          </a:ln>
        </p:spPr>
        <p:txBody>
          <a:bodyPr>
            <a:spAutoFit/>
          </a:bodyPr>
          <a:lstStyle/>
          <a:p>
            <a:r>
              <a:rPr lang="lv-LV" sz="2000"/>
              <a:t> </a:t>
            </a:r>
          </a:p>
        </p:txBody>
      </p:sp>
      <p:sp>
        <p:nvSpPr>
          <p:cNvPr id="47110" name="TextBox 8"/>
          <p:cNvSpPr txBox="1">
            <a:spLocks noChangeArrowheads="1"/>
          </p:cNvSpPr>
          <p:nvPr/>
        </p:nvSpPr>
        <p:spPr bwMode="auto">
          <a:xfrm>
            <a:off x="571500" y="1285875"/>
            <a:ext cx="8429625" cy="4359275"/>
          </a:xfrm>
          <a:prstGeom prst="rect">
            <a:avLst/>
          </a:prstGeom>
          <a:noFill/>
          <a:ln w="9525">
            <a:noFill/>
            <a:miter lim="800000"/>
            <a:headEnd/>
            <a:tailEnd/>
          </a:ln>
        </p:spPr>
        <p:txBody>
          <a:bodyPr>
            <a:spAutoFit/>
          </a:bodyPr>
          <a:lstStyle/>
          <a:p>
            <a:r>
              <a:rPr lang="lv-LV" sz="2000"/>
              <a:t>Tiek novērtētas un analizētas gruntsūdens līmeņa režīmu laiktelpiskās atšķirības divos laika periodos – atskaites (1961-1990) un nākotnes (2070-2100) periodos. </a:t>
            </a:r>
          </a:p>
          <a:p>
            <a:endParaRPr lang="lv-LV" sz="2000"/>
          </a:p>
          <a:p>
            <a:r>
              <a:rPr lang="lv-LV" sz="2000"/>
              <a:t>Tiek izmantoti:</a:t>
            </a:r>
          </a:p>
          <a:p>
            <a:pPr>
              <a:buFont typeface="Wingdings" pitchFamily="2" charset="2"/>
              <a:buChar char="Ø"/>
            </a:pPr>
            <a:r>
              <a:rPr lang="lv-LV" sz="2000"/>
              <a:t>Novērojumi no ~200 urbumiem (tiešie dati)</a:t>
            </a:r>
          </a:p>
          <a:p>
            <a:pPr>
              <a:buFont typeface="Wingdings" pitchFamily="2" charset="2"/>
              <a:buChar char="Ø"/>
            </a:pPr>
            <a:r>
              <a:rPr lang="lv-LV" sz="2000"/>
              <a:t>Klimata dati gruntsūdens līmeņu modelēšanai (ar METUL) – netieši dati:</a:t>
            </a:r>
          </a:p>
          <a:p>
            <a:pPr lvl="1">
              <a:buFont typeface="Arial" charset="0"/>
              <a:buChar char="•"/>
            </a:pPr>
            <a:r>
              <a:rPr lang="lv-LV" sz="2000"/>
              <a:t>Novērotie</a:t>
            </a:r>
          </a:p>
          <a:p>
            <a:pPr lvl="1">
              <a:buFont typeface="Arial" charset="0"/>
              <a:buChar char="•"/>
            </a:pPr>
            <a:r>
              <a:rPr lang="lv-LV" sz="2000"/>
              <a:t>No 14 reģionālajiem klimata scenārijiem (Sennikovs &amp; Bethers, 2008)</a:t>
            </a:r>
          </a:p>
          <a:p>
            <a:pPr lvl="1">
              <a:buFont typeface="Arial" charset="0"/>
              <a:buChar char="•"/>
            </a:pPr>
            <a:r>
              <a:rPr lang="lv-LV" sz="2000"/>
              <a:t>Nākotnes periodam (2070-2100)</a:t>
            </a:r>
          </a:p>
          <a:p>
            <a:pPr>
              <a:buFont typeface="Wingdings" pitchFamily="2" charset="2"/>
              <a:buChar char="Ø"/>
            </a:pPr>
            <a:r>
              <a:rPr lang="lv-LV" sz="2000"/>
              <a:t>Telpisku sakarību pētīšanai izmantots Latvijas sadalījums pa kontinentalitātes indeksu pēc A.Dravenieces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ext Box 4"/>
          <p:cNvSpPr txBox="1">
            <a:spLocks noChangeArrowheads="1"/>
          </p:cNvSpPr>
          <p:nvPr/>
        </p:nvSpPr>
        <p:spPr bwMode="auto">
          <a:xfrm>
            <a:off x="-36513" y="6308725"/>
            <a:ext cx="7920038" cy="549275"/>
          </a:xfrm>
          <a:prstGeom prst="rect">
            <a:avLst/>
          </a:prstGeom>
          <a:noFill/>
          <a:ln w="9525">
            <a:noFill/>
            <a:miter lim="800000"/>
            <a:headEnd/>
            <a:tailEnd/>
          </a:ln>
        </p:spPr>
        <p:txBody>
          <a:bodyPr>
            <a:spAutoFit/>
          </a:bodyPr>
          <a:lstStyle/>
          <a:p>
            <a:r>
              <a:rPr lang="lv-LV" sz="1000" b="1">
                <a:solidFill>
                  <a:srgbClr val="003366"/>
                </a:solidFill>
              </a:rPr>
              <a:t>ESF projekts „Starpnozaru zinātnieku grupas un modeļu </a:t>
            </a:r>
          </a:p>
          <a:p>
            <a:r>
              <a:rPr lang="lv-LV" sz="1000" b="1">
                <a:solidFill>
                  <a:srgbClr val="003366"/>
                </a:solidFill>
              </a:rPr>
              <a:t>sistēmas izveide pazemes ūdeņu pētījumiem”</a:t>
            </a:r>
          </a:p>
          <a:p>
            <a:r>
              <a:rPr lang="lv-LV" sz="1000">
                <a:solidFill>
                  <a:srgbClr val="003366"/>
                </a:solidFill>
              </a:rPr>
              <a:t>Līguma Nr. 2009/0212/1DP/1.1.1.2.0/09/APIA/VIAA/060</a:t>
            </a:r>
          </a:p>
        </p:txBody>
      </p:sp>
      <p:pic>
        <p:nvPicPr>
          <p:cNvPr id="48130" name="Picture 5" descr="logo_verticalll_simple"/>
          <p:cNvPicPr>
            <a:picLocks noChangeAspect="1" noChangeArrowheads="1"/>
          </p:cNvPicPr>
          <p:nvPr/>
        </p:nvPicPr>
        <p:blipFill>
          <a:blip r:embed="rId2"/>
          <a:srcRect/>
          <a:stretch>
            <a:fillRect/>
          </a:stretch>
        </p:blipFill>
        <p:spPr bwMode="auto">
          <a:xfrm>
            <a:off x="7019925" y="4292600"/>
            <a:ext cx="1785938" cy="2087563"/>
          </a:xfrm>
          <a:prstGeom prst="rect">
            <a:avLst/>
          </a:prstGeom>
          <a:noFill/>
          <a:ln w="9525">
            <a:noFill/>
            <a:miter lim="800000"/>
            <a:headEnd/>
            <a:tailEnd/>
          </a:ln>
        </p:spPr>
      </p:pic>
      <p:sp>
        <p:nvSpPr>
          <p:cNvPr id="48131" name="TextBox 5"/>
          <p:cNvSpPr txBox="1">
            <a:spLocks noChangeArrowheads="1"/>
          </p:cNvSpPr>
          <p:nvPr/>
        </p:nvSpPr>
        <p:spPr bwMode="auto">
          <a:xfrm>
            <a:off x="500063" y="1500188"/>
            <a:ext cx="7572375" cy="369887"/>
          </a:xfrm>
          <a:prstGeom prst="rect">
            <a:avLst/>
          </a:prstGeom>
          <a:noFill/>
          <a:ln w="9525">
            <a:noFill/>
            <a:miter lim="800000"/>
            <a:headEnd/>
            <a:tailEnd/>
          </a:ln>
        </p:spPr>
        <p:txBody>
          <a:bodyPr>
            <a:spAutoFit/>
          </a:bodyPr>
          <a:lstStyle/>
          <a:p>
            <a:pPr>
              <a:buFont typeface="Arial" charset="0"/>
              <a:buChar char="•"/>
            </a:pPr>
            <a:endParaRPr lang="en-US"/>
          </a:p>
        </p:txBody>
      </p:sp>
      <p:sp>
        <p:nvSpPr>
          <p:cNvPr id="48132" name="TextBox 6"/>
          <p:cNvSpPr txBox="1">
            <a:spLocks noChangeArrowheads="1"/>
          </p:cNvSpPr>
          <p:nvPr/>
        </p:nvSpPr>
        <p:spPr bwMode="auto">
          <a:xfrm>
            <a:off x="214313" y="344488"/>
            <a:ext cx="8786812" cy="584200"/>
          </a:xfrm>
          <a:prstGeom prst="rect">
            <a:avLst/>
          </a:prstGeom>
          <a:noFill/>
          <a:ln w="9525">
            <a:noFill/>
            <a:miter lim="800000"/>
            <a:headEnd/>
            <a:tailEnd/>
          </a:ln>
        </p:spPr>
        <p:txBody>
          <a:bodyPr>
            <a:spAutoFit/>
          </a:bodyPr>
          <a:lstStyle/>
          <a:p>
            <a:pPr algn="ctr"/>
            <a:r>
              <a:rPr lang="lv-LV" sz="3200" b="1"/>
              <a:t>Teritoriju modelēšana izmantojot Mosys</a:t>
            </a:r>
          </a:p>
        </p:txBody>
      </p:sp>
      <p:sp>
        <p:nvSpPr>
          <p:cNvPr id="48133" name="TextBox 7"/>
          <p:cNvSpPr txBox="1">
            <a:spLocks noChangeArrowheads="1"/>
          </p:cNvSpPr>
          <p:nvPr/>
        </p:nvSpPr>
        <p:spPr bwMode="auto">
          <a:xfrm>
            <a:off x="500063" y="1071563"/>
            <a:ext cx="8001000" cy="1552575"/>
          </a:xfrm>
          <a:prstGeom prst="rect">
            <a:avLst/>
          </a:prstGeom>
          <a:noFill/>
          <a:ln w="9525">
            <a:noFill/>
            <a:miter lim="800000"/>
            <a:headEnd/>
            <a:tailEnd/>
          </a:ln>
        </p:spPr>
        <p:txBody>
          <a:bodyPr>
            <a:spAutoFit/>
          </a:bodyPr>
          <a:lstStyle/>
          <a:p>
            <a:pPr algn="just"/>
            <a:r>
              <a:rPr lang="lv-LV" sz="2400"/>
              <a:t> Tika izveidotas Auces, Bērzes un Mellupītes teritorijas kvartāra nogulumu struktūras no LLU monitoringa urbumu datiem (Dati no paraugu urbumu iegūtās zemes slāņu izpētes, katrā objektā 3 urbumi). Teritoriju šķērsgriezumi:</a:t>
            </a:r>
          </a:p>
        </p:txBody>
      </p:sp>
      <p:pic>
        <p:nvPicPr>
          <p:cNvPr id="2050" name="Picture 8" descr="C:\Users\lietotajvards\Desktop\kartes\Kvartars\berze.jpg"/>
          <p:cNvPicPr>
            <a:picLocks noChangeAspect="1" noChangeArrowheads="1"/>
          </p:cNvPicPr>
          <p:nvPr/>
        </p:nvPicPr>
        <p:blipFill>
          <a:blip r:embed="rId3"/>
          <a:srcRect r="2350" b="3465"/>
          <a:stretch>
            <a:fillRect/>
          </a:stretch>
        </p:blipFill>
        <p:spPr bwMode="auto">
          <a:xfrm>
            <a:off x="2214563" y="2643188"/>
            <a:ext cx="5143500" cy="1857375"/>
          </a:xfrm>
          <a:prstGeom prst="rect">
            <a:avLst/>
          </a:prstGeom>
          <a:noFill/>
          <a:ln w="9525">
            <a:noFill/>
            <a:miter lim="800000"/>
            <a:headEnd/>
            <a:tailEnd/>
          </a:ln>
        </p:spPr>
      </p:pic>
      <p:pic>
        <p:nvPicPr>
          <p:cNvPr id="2051" name="Picture 9" descr="C:\Users\lietotajvards\Desktop\kartes\Kvartars\Auce2.jpg"/>
          <p:cNvPicPr>
            <a:picLocks noChangeAspect="1" noChangeArrowheads="1"/>
          </p:cNvPicPr>
          <p:nvPr/>
        </p:nvPicPr>
        <p:blipFill>
          <a:blip r:embed="rId4"/>
          <a:srcRect l="6775" t="19231" r="10568" b="17583"/>
          <a:stretch>
            <a:fillRect/>
          </a:stretch>
        </p:blipFill>
        <p:spPr bwMode="auto">
          <a:xfrm>
            <a:off x="571500" y="4429125"/>
            <a:ext cx="4737100" cy="1785938"/>
          </a:xfrm>
          <a:prstGeom prst="rect">
            <a:avLst/>
          </a:prstGeom>
          <a:noFill/>
          <a:ln w="9525">
            <a:noFill/>
            <a:miter lim="800000"/>
            <a:headEnd/>
            <a:tailEnd/>
          </a:ln>
        </p:spPr>
      </p:pic>
      <p:sp>
        <p:nvSpPr>
          <p:cNvPr id="9" name="Rectangle 8"/>
          <p:cNvSpPr>
            <a:spLocks/>
          </p:cNvSpPr>
          <p:nvPr/>
        </p:nvSpPr>
        <p:spPr bwMode="auto">
          <a:xfrm>
            <a:off x="6357938" y="6572250"/>
            <a:ext cx="5929312" cy="214313"/>
          </a:xfrm>
          <a:prstGeom prst="rect">
            <a:avLst/>
          </a:prstGeom>
          <a:noFill/>
          <a:ln w="12700">
            <a:noFill/>
            <a:miter lim="800000"/>
            <a:headEnd/>
            <a:tailEnd/>
          </a:ln>
        </p:spPr>
        <p:txBody>
          <a:bodyPr>
            <a:spAutoFit/>
          </a:bodyPr>
          <a:lstStyle/>
          <a:p>
            <a:pPr>
              <a:lnSpc>
                <a:spcPct val="79000"/>
              </a:lnSpc>
              <a:defRPr/>
            </a:pPr>
            <a:r>
              <a:rPr lang="lv-LV" sz="1000" dirty="0">
                <a:latin typeface="+mn-lt"/>
                <a:cs typeface="Times New Roman" pitchFamily="18" charset="0"/>
              </a:rPr>
              <a:t>Attēlu </a:t>
            </a:r>
            <a:r>
              <a:rPr lang="lv-LV" sz="1000" dirty="0" err="1">
                <a:latin typeface="+mn-lt"/>
                <a:cs typeface="Times New Roman" pitchFamily="18" charset="0"/>
              </a:rPr>
              <a:t>ators</a:t>
            </a:r>
            <a:r>
              <a:rPr lang="lv-LV" sz="1000" dirty="0">
                <a:latin typeface="+mn-lt"/>
                <a:cs typeface="Times New Roman" pitchFamily="18" charset="0"/>
              </a:rPr>
              <a:t>: Agnese Gailuma, 2012</a:t>
            </a:r>
            <a:endParaRPr lang="en-US" sz="1000" u="sng" dirty="0">
              <a:solidFill>
                <a:schemeClr val="accent1">
                  <a:lumMod val="50000"/>
                </a:schemeClr>
              </a:solidFill>
              <a:latin typeface="+mn-lt"/>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2050"/>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2051"/>
                                        </p:tgtEl>
                                        <p:attrNameLst>
                                          <p:attrName>style.visibility</p:attrName>
                                        </p:attrNameLst>
                                      </p:cBhvr>
                                      <p:to>
                                        <p:strVal val="visible"/>
                                      </p:to>
                                    </p:set>
                                    <p:anim calcmode="lin" valueType="num">
                                      <p:cBhvr additive="base">
                                        <p:cTn id="11" dur="500" fill="hold"/>
                                        <p:tgtEl>
                                          <p:spTgt spid="2051"/>
                                        </p:tgtEl>
                                        <p:attrNameLst>
                                          <p:attrName>ppt_x</p:attrName>
                                        </p:attrNameLst>
                                      </p:cBhvr>
                                      <p:tavLst>
                                        <p:tav tm="0">
                                          <p:val>
                                            <p:strVal val="#ppt_x"/>
                                          </p:val>
                                        </p:tav>
                                        <p:tav tm="100000">
                                          <p:val>
                                            <p:strVal val="#ppt_x"/>
                                          </p:val>
                                        </p:tav>
                                      </p:tavLst>
                                    </p:anim>
                                    <p:anim calcmode="lin" valueType="num">
                                      <p:cBhvr additive="base">
                                        <p:cTn id="12"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6" presetClass="emph" presetSubtype="0" fill="hold" nodeType="clickEffect">
                                  <p:stCondLst>
                                    <p:cond delay="0"/>
                                  </p:stCondLst>
                                  <p:childTnLst>
                                    <p:animScale>
                                      <p:cBhvr>
                                        <p:cTn id="16" dur="2000" fill="hold"/>
                                        <p:tgtEl>
                                          <p:spTgt spid="205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ext Box 4"/>
          <p:cNvSpPr txBox="1">
            <a:spLocks noChangeArrowheads="1"/>
          </p:cNvSpPr>
          <p:nvPr/>
        </p:nvSpPr>
        <p:spPr bwMode="auto">
          <a:xfrm>
            <a:off x="-36513" y="6308725"/>
            <a:ext cx="7920038" cy="549275"/>
          </a:xfrm>
          <a:prstGeom prst="rect">
            <a:avLst/>
          </a:prstGeom>
          <a:noFill/>
          <a:ln w="9525">
            <a:noFill/>
            <a:miter lim="800000"/>
            <a:headEnd/>
            <a:tailEnd/>
          </a:ln>
        </p:spPr>
        <p:txBody>
          <a:bodyPr>
            <a:spAutoFit/>
          </a:bodyPr>
          <a:lstStyle/>
          <a:p>
            <a:r>
              <a:rPr lang="lv-LV" sz="1000" b="1">
                <a:solidFill>
                  <a:srgbClr val="003366"/>
                </a:solidFill>
              </a:rPr>
              <a:t>ESF projekts „Starpnozaru zinātnieku grupas un modeļu </a:t>
            </a:r>
          </a:p>
          <a:p>
            <a:r>
              <a:rPr lang="lv-LV" sz="1000" b="1">
                <a:solidFill>
                  <a:srgbClr val="003366"/>
                </a:solidFill>
              </a:rPr>
              <a:t>sistēmas izveide pazemes ūdeņu pētījumiem”</a:t>
            </a:r>
          </a:p>
          <a:p>
            <a:r>
              <a:rPr lang="lv-LV" sz="1000">
                <a:solidFill>
                  <a:srgbClr val="003366"/>
                </a:solidFill>
              </a:rPr>
              <a:t>Līguma Nr. 2009/0212/1DP/1.1.1.2.0/09/APIA/VIAA/060</a:t>
            </a:r>
          </a:p>
        </p:txBody>
      </p:sp>
      <p:sp>
        <p:nvSpPr>
          <p:cNvPr id="49154" name="TextBox 5"/>
          <p:cNvSpPr txBox="1">
            <a:spLocks noChangeArrowheads="1"/>
          </p:cNvSpPr>
          <p:nvPr/>
        </p:nvSpPr>
        <p:spPr bwMode="auto">
          <a:xfrm>
            <a:off x="500063" y="1500188"/>
            <a:ext cx="7572375" cy="369887"/>
          </a:xfrm>
          <a:prstGeom prst="rect">
            <a:avLst/>
          </a:prstGeom>
          <a:noFill/>
          <a:ln w="9525">
            <a:noFill/>
            <a:miter lim="800000"/>
            <a:headEnd/>
            <a:tailEnd/>
          </a:ln>
        </p:spPr>
        <p:txBody>
          <a:bodyPr>
            <a:spAutoFit/>
          </a:bodyPr>
          <a:lstStyle/>
          <a:p>
            <a:pPr>
              <a:buFont typeface="Arial" charset="0"/>
              <a:buChar char="•"/>
            </a:pPr>
            <a:endParaRPr lang="en-US"/>
          </a:p>
        </p:txBody>
      </p:sp>
      <p:sp>
        <p:nvSpPr>
          <p:cNvPr id="49155" name="TextBox 6"/>
          <p:cNvSpPr txBox="1">
            <a:spLocks noChangeArrowheads="1"/>
          </p:cNvSpPr>
          <p:nvPr/>
        </p:nvSpPr>
        <p:spPr bwMode="auto">
          <a:xfrm>
            <a:off x="214313" y="344488"/>
            <a:ext cx="8786812" cy="584200"/>
          </a:xfrm>
          <a:prstGeom prst="rect">
            <a:avLst/>
          </a:prstGeom>
          <a:noFill/>
          <a:ln w="9525">
            <a:noFill/>
            <a:miter lim="800000"/>
            <a:headEnd/>
            <a:tailEnd/>
          </a:ln>
        </p:spPr>
        <p:txBody>
          <a:bodyPr>
            <a:spAutoFit/>
          </a:bodyPr>
          <a:lstStyle/>
          <a:p>
            <a:pPr algn="ctr"/>
            <a:r>
              <a:rPr lang="lv-LV" sz="3200" b="1"/>
              <a:t>Nosacīti necaurlaidīgā slāņa Pz shēma  </a:t>
            </a:r>
          </a:p>
        </p:txBody>
      </p:sp>
      <p:pic>
        <p:nvPicPr>
          <p:cNvPr id="9" name="Picture 45"/>
          <p:cNvPicPr>
            <a:picLocks noChangeAspect="1" noChangeArrowheads="1"/>
          </p:cNvPicPr>
          <p:nvPr/>
        </p:nvPicPr>
        <p:blipFill>
          <a:blip r:embed="rId2"/>
          <a:srcRect l="29076" t="14536" r="36446" b="16570"/>
          <a:stretch>
            <a:fillRect/>
          </a:stretch>
        </p:blipFill>
        <p:spPr bwMode="auto">
          <a:xfrm>
            <a:off x="857250" y="928688"/>
            <a:ext cx="7329488" cy="5429250"/>
          </a:xfrm>
          <a:prstGeom prst="rect">
            <a:avLst/>
          </a:prstGeom>
          <a:noFill/>
          <a:effectLst>
            <a:outerShdw dist="139700" dir="2700000" algn="tl" rotWithShape="0">
              <a:srgbClr val="333333">
                <a:alpha val="64999"/>
              </a:srgbClr>
            </a:outerShdw>
          </a:effectLst>
        </p:spPr>
      </p:pic>
      <p:sp>
        <p:nvSpPr>
          <p:cNvPr id="10" name="Rectangle 9"/>
          <p:cNvSpPr>
            <a:spLocks/>
          </p:cNvSpPr>
          <p:nvPr/>
        </p:nvSpPr>
        <p:spPr bwMode="auto">
          <a:xfrm>
            <a:off x="6357938" y="6572250"/>
            <a:ext cx="5929312" cy="214313"/>
          </a:xfrm>
          <a:prstGeom prst="rect">
            <a:avLst/>
          </a:prstGeom>
          <a:noFill/>
          <a:ln w="12700">
            <a:noFill/>
            <a:miter lim="800000"/>
            <a:headEnd/>
            <a:tailEnd/>
          </a:ln>
        </p:spPr>
        <p:txBody>
          <a:bodyPr>
            <a:spAutoFit/>
          </a:bodyPr>
          <a:lstStyle/>
          <a:p>
            <a:pPr>
              <a:lnSpc>
                <a:spcPct val="79000"/>
              </a:lnSpc>
              <a:defRPr/>
            </a:pPr>
            <a:r>
              <a:rPr lang="lv-LV" sz="1000" dirty="0">
                <a:latin typeface="+mn-lt"/>
                <a:cs typeface="Times New Roman" pitchFamily="18" charset="0"/>
              </a:rPr>
              <a:t>Attēlu </a:t>
            </a:r>
            <a:r>
              <a:rPr lang="lv-LV" sz="1000" dirty="0" err="1">
                <a:latin typeface="+mn-lt"/>
                <a:cs typeface="Times New Roman" pitchFamily="18" charset="0"/>
              </a:rPr>
              <a:t>ators</a:t>
            </a:r>
            <a:r>
              <a:rPr lang="lv-LV" sz="1000" dirty="0">
                <a:latin typeface="+mn-lt"/>
                <a:cs typeface="Times New Roman" pitchFamily="18" charset="0"/>
              </a:rPr>
              <a:t>: Artūrs </a:t>
            </a:r>
            <a:r>
              <a:rPr lang="lv-LV" sz="1000" dirty="0" err="1">
                <a:latin typeface="+mn-lt"/>
                <a:cs typeface="Times New Roman" pitchFamily="18" charset="0"/>
              </a:rPr>
              <a:t>Veinbergs</a:t>
            </a:r>
            <a:r>
              <a:rPr lang="lv-LV" sz="1000" dirty="0">
                <a:latin typeface="+mn-lt"/>
                <a:cs typeface="Times New Roman" pitchFamily="18" charset="0"/>
              </a:rPr>
              <a:t>, 2011</a:t>
            </a:r>
            <a:endParaRPr lang="en-US" sz="1000" u="sng" dirty="0">
              <a:solidFill>
                <a:schemeClr val="accent1">
                  <a:lumMod val="50000"/>
                </a:schemeClr>
              </a:solidFill>
              <a:latin typeface="+mn-lt"/>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ext Box 4"/>
          <p:cNvSpPr txBox="1">
            <a:spLocks noChangeArrowheads="1"/>
          </p:cNvSpPr>
          <p:nvPr/>
        </p:nvSpPr>
        <p:spPr bwMode="auto">
          <a:xfrm>
            <a:off x="-36513" y="6308725"/>
            <a:ext cx="7920038" cy="549275"/>
          </a:xfrm>
          <a:prstGeom prst="rect">
            <a:avLst/>
          </a:prstGeom>
          <a:noFill/>
          <a:ln w="9525">
            <a:noFill/>
            <a:miter lim="800000"/>
            <a:headEnd/>
            <a:tailEnd/>
          </a:ln>
        </p:spPr>
        <p:txBody>
          <a:bodyPr>
            <a:spAutoFit/>
          </a:bodyPr>
          <a:lstStyle/>
          <a:p>
            <a:r>
              <a:rPr lang="lv-LV" sz="1000" b="1">
                <a:solidFill>
                  <a:srgbClr val="003366"/>
                </a:solidFill>
              </a:rPr>
              <a:t>ESF projekts „Starpnozaru zinātnieku grupas un modeļu </a:t>
            </a:r>
          </a:p>
          <a:p>
            <a:r>
              <a:rPr lang="lv-LV" sz="1000" b="1">
                <a:solidFill>
                  <a:srgbClr val="003366"/>
                </a:solidFill>
              </a:rPr>
              <a:t>sistēmas izveide pazemes ūdeņu pētījumiem”</a:t>
            </a:r>
          </a:p>
          <a:p>
            <a:r>
              <a:rPr lang="lv-LV" sz="1000">
                <a:solidFill>
                  <a:srgbClr val="003366"/>
                </a:solidFill>
              </a:rPr>
              <a:t>Līguma Nr. 2009/0212/1DP/1.1.1.2.0/09/APIA/VIAA/060</a:t>
            </a:r>
          </a:p>
        </p:txBody>
      </p:sp>
      <p:pic>
        <p:nvPicPr>
          <p:cNvPr id="50178" name="Picture 5" descr="logo_verticalll_simple"/>
          <p:cNvPicPr>
            <a:picLocks noChangeAspect="1" noChangeArrowheads="1"/>
          </p:cNvPicPr>
          <p:nvPr/>
        </p:nvPicPr>
        <p:blipFill>
          <a:blip r:embed="rId2"/>
          <a:srcRect/>
          <a:stretch>
            <a:fillRect/>
          </a:stretch>
        </p:blipFill>
        <p:spPr bwMode="auto">
          <a:xfrm>
            <a:off x="7019925" y="4292600"/>
            <a:ext cx="1785938" cy="2087563"/>
          </a:xfrm>
          <a:prstGeom prst="rect">
            <a:avLst/>
          </a:prstGeom>
          <a:noFill/>
          <a:ln w="9525">
            <a:noFill/>
            <a:miter lim="800000"/>
            <a:headEnd/>
            <a:tailEnd/>
          </a:ln>
        </p:spPr>
      </p:pic>
      <p:sp>
        <p:nvSpPr>
          <p:cNvPr id="50179" name="TextBox 5"/>
          <p:cNvSpPr txBox="1">
            <a:spLocks noChangeArrowheads="1"/>
          </p:cNvSpPr>
          <p:nvPr/>
        </p:nvSpPr>
        <p:spPr bwMode="auto">
          <a:xfrm>
            <a:off x="500063" y="1500188"/>
            <a:ext cx="7572375" cy="369887"/>
          </a:xfrm>
          <a:prstGeom prst="rect">
            <a:avLst/>
          </a:prstGeom>
          <a:noFill/>
          <a:ln w="9525">
            <a:noFill/>
            <a:miter lim="800000"/>
            <a:headEnd/>
            <a:tailEnd/>
          </a:ln>
        </p:spPr>
        <p:txBody>
          <a:bodyPr>
            <a:spAutoFit/>
          </a:bodyPr>
          <a:lstStyle/>
          <a:p>
            <a:pPr>
              <a:buFont typeface="Arial" charset="0"/>
              <a:buChar char="•"/>
            </a:pPr>
            <a:endParaRPr lang="en-US"/>
          </a:p>
        </p:txBody>
      </p:sp>
      <p:sp>
        <p:nvSpPr>
          <p:cNvPr id="50180" name="TextBox 6"/>
          <p:cNvSpPr txBox="1">
            <a:spLocks noChangeArrowheads="1"/>
          </p:cNvSpPr>
          <p:nvPr/>
        </p:nvSpPr>
        <p:spPr bwMode="auto">
          <a:xfrm>
            <a:off x="214313" y="487363"/>
            <a:ext cx="8786812" cy="584200"/>
          </a:xfrm>
          <a:prstGeom prst="rect">
            <a:avLst/>
          </a:prstGeom>
          <a:noFill/>
          <a:ln w="9525">
            <a:noFill/>
            <a:miter lim="800000"/>
            <a:headEnd/>
            <a:tailEnd/>
          </a:ln>
        </p:spPr>
        <p:txBody>
          <a:bodyPr>
            <a:spAutoFit/>
          </a:bodyPr>
          <a:lstStyle/>
          <a:p>
            <a:pPr algn="ctr"/>
            <a:r>
              <a:rPr lang="lv-LV" sz="3200" b="1"/>
              <a:t>Pz slāņa modelēšana izmantojot Mosys</a:t>
            </a:r>
          </a:p>
        </p:txBody>
      </p:sp>
      <p:sp>
        <p:nvSpPr>
          <p:cNvPr id="50181" name="TextBox 7"/>
          <p:cNvSpPr txBox="1">
            <a:spLocks noChangeArrowheads="1"/>
          </p:cNvSpPr>
          <p:nvPr/>
        </p:nvSpPr>
        <p:spPr bwMode="auto">
          <a:xfrm>
            <a:off x="500063" y="1571625"/>
            <a:ext cx="7786687" cy="400050"/>
          </a:xfrm>
          <a:prstGeom prst="rect">
            <a:avLst/>
          </a:prstGeom>
          <a:noFill/>
          <a:ln w="9525">
            <a:noFill/>
            <a:miter lim="800000"/>
            <a:headEnd/>
            <a:tailEnd/>
          </a:ln>
        </p:spPr>
        <p:txBody>
          <a:bodyPr>
            <a:spAutoFit/>
          </a:bodyPr>
          <a:lstStyle/>
          <a:p>
            <a:r>
              <a:rPr lang="lv-LV" sz="2000"/>
              <a:t> </a:t>
            </a:r>
          </a:p>
        </p:txBody>
      </p:sp>
      <p:sp>
        <p:nvSpPr>
          <p:cNvPr id="50182" name="TextBox 8"/>
          <p:cNvSpPr txBox="1">
            <a:spLocks noChangeArrowheads="1"/>
          </p:cNvSpPr>
          <p:nvPr/>
        </p:nvSpPr>
        <p:spPr bwMode="auto">
          <a:xfrm>
            <a:off x="500063" y="1358900"/>
            <a:ext cx="8001000" cy="1570038"/>
          </a:xfrm>
          <a:prstGeom prst="rect">
            <a:avLst/>
          </a:prstGeom>
          <a:noFill/>
          <a:ln w="9525">
            <a:noFill/>
            <a:miter lim="800000"/>
            <a:headEnd/>
            <a:tailEnd/>
          </a:ln>
        </p:spPr>
        <p:txBody>
          <a:bodyPr>
            <a:spAutoFit/>
          </a:bodyPr>
          <a:lstStyle/>
          <a:p>
            <a:pPr algn="just"/>
            <a:r>
              <a:rPr lang="lv-LV" sz="2400"/>
              <a:t> Tika izveidoti Auces, Bērzes un Mellupītes teritoriju, kā arī Latvijas teritorijas Pz (ūdens necaurlaidīgs vai mazcaurlaidīgs  slānis, virs kura veidojas gruntsūdens minimālā līmeņa) slāņu attēlojumi. </a:t>
            </a:r>
          </a:p>
        </p:txBody>
      </p:sp>
      <p:pic>
        <p:nvPicPr>
          <p:cNvPr id="50183" name="Picture 2" descr="pz_slana_biezums"/>
          <p:cNvPicPr>
            <a:picLocks noChangeAspect="1" noChangeArrowheads="1"/>
          </p:cNvPicPr>
          <p:nvPr/>
        </p:nvPicPr>
        <p:blipFill>
          <a:blip r:embed="rId3"/>
          <a:srcRect l="5882" t="7817" b="8575"/>
          <a:stretch>
            <a:fillRect/>
          </a:stretch>
        </p:blipFill>
        <p:spPr bwMode="auto">
          <a:xfrm>
            <a:off x="1000125" y="3000375"/>
            <a:ext cx="6143625" cy="2994025"/>
          </a:xfrm>
          <a:prstGeom prst="rect">
            <a:avLst/>
          </a:prstGeom>
          <a:noFill/>
          <a:ln w="9525">
            <a:noFill/>
            <a:miter lim="800000"/>
            <a:headEnd/>
            <a:tailEnd/>
          </a:ln>
        </p:spPr>
      </p:pic>
      <p:sp>
        <p:nvSpPr>
          <p:cNvPr id="9" name="Rectangle 8"/>
          <p:cNvSpPr>
            <a:spLocks/>
          </p:cNvSpPr>
          <p:nvPr/>
        </p:nvSpPr>
        <p:spPr bwMode="auto">
          <a:xfrm>
            <a:off x="6357938" y="6572250"/>
            <a:ext cx="5929312" cy="214313"/>
          </a:xfrm>
          <a:prstGeom prst="rect">
            <a:avLst/>
          </a:prstGeom>
          <a:noFill/>
          <a:ln w="12700">
            <a:noFill/>
            <a:miter lim="800000"/>
            <a:headEnd/>
            <a:tailEnd/>
          </a:ln>
        </p:spPr>
        <p:txBody>
          <a:bodyPr>
            <a:spAutoFit/>
          </a:bodyPr>
          <a:lstStyle/>
          <a:p>
            <a:pPr>
              <a:lnSpc>
                <a:spcPct val="79000"/>
              </a:lnSpc>
              <a:defRPr/>
            </a:pPr>
            <a:r>
              <a:rPr lang="lv-LV" sz="1000" dirty="0">
                <a:latin typeface="+mn-lt"/>
                <a:cs typeface="Times New Roman" pitchFamily="18" charset="0"/>
              </a:rPr>
              <a:t>Attēlu </a:t>
            </a:r>
            <a:r>
              <a:rPr lang="lv-LV" sz="1000" dirty="0" err="1">
                <a:latin typeface="+mn-lt"/>
                <a:cs typeface="Times New Roman" pitchFamily="18" charset="0"/>
              </a:rPr>
              <a:t>ators</a:t>
            </a:r>
            <a:r>
              <a:rPr lang="lv-LV" sz="1000" dirty="0">
                <a:latin typeface="+mn-lt"/>
                <a:cs typeface="Times New Roman" pitchFamily="18" charset="0"/>
              </a:rPr>
              <a:t>: Agnese Gailuma, 2012</a:t>
            </a:r>
            <a:endParaRPr lang="en-US" sz="1000" u="sng" dirty="0">
              <a:solidFill>
                <a:schemeClr val="accent1">
                  <a:lumMod val="50000"/>
                </a:schemeClr>
              </a:solidFill>
              <a:latin typeface="+mn-lt"/>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ext Box 4"/>
          <p:cNvSpPr txBox="1">
            <a:spLocks noChangeArrowheads="1"/>
          </p:cNvSpPr>
          <p:nvPr/>
        </p:nvSpPr>
        <p:spPr bwMode="auto">
          <a:xfrm>
            <a:off x="-36513" y="6308725"/>
            <a:ext cx="7920038" cy="549275"/>
          </a:xfrm>
          <a:prstGeom prst="rect">
            <a:avLst/>
          </a:prstGeom>
          <a:noFill/>
          <a:ln w="9525">
            <a:noFill/>
            <a:miter lim="800000"/>
            <a:headEnd/>
            <a:tailEnd/>
          </a:ln>
        </p:spPr>
        <p:txBody>
          <a:bodyPr>
            <a:spAutoFit/>
          </a:bodyPr>
          <a:lstStyle/>
          <a:p>
            <a:r>
              <a:rPr lang="lv-LV" sz="1000" b="1">
                <a:solidFill>
                  <a:srgbClr val="003366"/>
                </a:solidFill>
              </a:rPr>
              <a:t>ESF projekts „Starpnozaru zinātnieku grupas un modeļu </a:t>
            </a:r>
          </a:p>
          <a:p>
            <a:r>
              <a:rPr lang="lv-LV" sz="1000" b="1">
                <a:solidFill>
                  <a:srgbClr val="003366"/>
                </a:solidFill>
              </a:rPr>
              <a:t>sistēmas izveide pazemes ūdeņu pētījumiem”</a:t>
            </a:r>
          </a:p>
          <a:p>
            <a:r>
              <a:rPr lang="lv-LV" sz="1000">
                <a:solidFill>
                  <a:srgbClr val="003366"/>
                </a:solidFill>
              </a:rPr>
              <a:t>Līguma Nr. 2009/0212/1DP/1.1.1.2.0/09/APIA/VIAA/060</a:t>
            </a:r>
          </a:p>
        </p:txBody>
      </p:sp>
      <p:pic>
        <p:nvPicPr>
          <p:cNvPr id="51202" name="Picture 5" descr="logo_verticalll_simple"/>
          <p:cNvPicPr>
            <a:picLocks noChangeAspect="1" noChangeArrowheads="1"/>
          </p:cNvPicPr>
          <p:nvPr/>
        </p:nvPicPr>
        <p:blipFill>
          <a:blip r:embed="rId2"/>
          <a:srcRect/>
          <a:stretch>
            <a:fillRect/>
          </a:stretch>
        </p:blipFill>
        <p:spPr bwMode="auto">
          <a:xfrm>
            <a:off x="7019925" y="4292600"/>
            <a:ext cx="1785938" cy="2087563"/>
          </a:xfrm>
          <a:prstGeom prst="rect">
            <a:avLst/>
          </a:prstGeom>
          <a:noFill/>
          <a:ln w="9525">
            <a:noFill/>
            <a:miter lim="800000"/>
            <a:headEnd/>
            <a:tailEnd/>
          </a:ln>
        </p:spPr>
      </p:pic>
      <p:sp>
        <p:nvSpPr>
          <p:cNvPr id="51203" name="TextBox 8"/>
          <p:cNvSpPr txBox="1">
            <a:spLocks noChangeArrowheads="1"/>
          </p:cNvSpPr>
          <p:nvPr/>
        </p:nvSpPr>
        <p:spPr bwMode="auto">
          <a:xfrm>
            <a:off x="500063" y="358775"/>
            <a:ext cx="8215312" cy="461963"/>
          </a:xfrm>
          <a:prstGeom prst="rect">
            <a:avLst/>
          </a:prstGeom>
          <a:noFill/>
          <a:ln w="9525">
            <a:noFill/>
            <a:miter lim="800000"/>
            <a:headEnd/>
            <a:tailEnd/>
          </a:ln>
        </p:spPr>
        <p:txBody>
          <a:bodyPr>
            <a:spAutoFit/>
          </a:bodyPr>
          <a:lstStyle/>
          <a:p>
            <a:pPr algn="just"/>
            <a:r>
              <a:rPr lang="lv-LV" sz="2400"/>
              <a:t> Šķērsgriezumi Latvijas teritorijā:</a:t>
            </a:r>
          </a:p>
        </p:txBody>
      </p:sp>
      <p:pic>
        <p:nvPicPr>
          <p:cNvPr id="51204" name="Picture 2" descr="pz_abs_lv2"/>
          <p:cNvPicPr>
            <a:picLocks noChangeAspect="1" noChangeArrowheads="1"/>
          </p:cNvPicPr>
          <p:nvPr/>
        </p:nvPicPr>
        <p:blipFill>
          <a:blip r:embed="rId3"/>
          <a:srcRect t="14363" r="9402" b="16467"/>
          <a:stretch>
            <a:fillRect/>
          </a:stretch>
        </p:blipFill>
        <p:spPr bwMode="auto">
          <a:xfrm>
            <a:off x="0" y="928688"/>
            <a:ext cx="7572375" cy="3857625"/>
          </a:xfrm>
          <a:prstGeom prst="rect">
            <a:avLst/>
          </a:prstGeom>
          <a:noFill/>
          <a:ln w="9525">
            <a:noFill/>
            <a:miter lim="800000"/>
            <a:headEnd/>
            <a:tailEnd/>
          </a:ln>
        </p:spPr>
      </p:pic>
      <p:sp>
        <p:nvSpPr>
          <p:cNvPr id="12" name="Rectangle 11"/>
          <p:cNvSpPr>
            <a:spLocks/>
          </p:cNvSpPr>
          <p:nvPr/>
        </p:nvSpPr>
        <p:spPr bwMode="auto">
          <a:xfrm>
            <a:off x="6357938" y="6572250"/>
            <a:ext cx="5929312" cy="214313"/>
          </a:xfrm>
          <a:prstGeom prst="rect">
            <a:avLst/>
          </a:prstGeom>
          <a:noFill/>
          <a:ln w="12700">
            <a:noFill/>
            <a:miter lim="800000"/>
            <a:headEnd/>
            <a:tailEnd/>
          </a:ln>
        </p:spPr>
        <p:txBody>
          <a:bodyPr>
            <a:spAutoFit/>
          </a:bodyPr>
          <a:lstStyle/>
          <a:p>
            <a:pPr>
              <a:lnSpc>
                <a:spcPct val="79000"/>
              </a:lnSpc>
              <a:defRPr/>
            </a:pPr>
            <a:r>
              <a:rPr lang="lv-LV" sz="1000" dirty="0">
                <a:latin typeface="+mn-lt"/>
                <a:cs typeface="Times New Roman" pitchFamily="18" charset="0"/>
              </a:rPr>
              <a:t>Attēlu </a:t>
            </a:r>
            <a:r>
              <a:rPr lang="lv-LV" sz="1000" dirty="0" err="1">
                <a:latin typeface="+mn-lt"/>
                <a:cs typeface="Times New Roman" pitchFamily="18" charset="0"/>
              </a:rPr>
              <a:t>ators</a:t>
            </a:r>
            <a:r>
              <a:rPr lang="lv-LV" sz="1000" dirty="0">
                <a:latin typeface="+mn-lt"/>
                <a:cs typeface="Times New Roman" pitchFamily="18" charset="0"/>
              </a:rPr>
              <a:t>: Agnese Gailuma, 2012</a:t>
            </a:r>
            <a:endParaRPr lang="en-US" sz="1000" u="sng" dirty="0">
              <a:solidFill>
                <a:schemeClr val="accent1">
                  <a:lumMod val="50000"/>
                </a:schemeClr>
              </a:solidFill>
              <a:latin typeface="+mn-lt"/>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4"/>
          <p:cNvSpPr txBox="1">
            <a:spLocks noChangeArrowheads="1"/>
          </p:cNvSpPr>
          <p:nvPr/>
        </p:nvSpPr>
        <p:spPr bwMode="auto">
          <a:xfrm>
            <a:off x="-36513" y="6308725"/>
            <a:ext cx="7920038" cy="549275"/>
          </a:xfrm>
          <a:prstGeom prst="rect">
            <a:avLst/>
          </a:prstGeom>
          <a:noFill/>
          <a:ln w="9525">
            <a:noFill/>
            <a:miter lim="800000"/>
            <a:headEnd/>
            <a:tailEnd/>
          </a:ln>
        </p:spPr>
        <p:txBody>
          <a:bodyPr>
            <a:spAutoFit/>
          </a:bodyPr>
          <a:lstStyle/>
          <a:p>
            <a:r>
              <a:rPr lang="lv-LV" sz="1000" b="1">
                <a:solidFill>
                  <a:srgbClr val="003366"/>
                </a:solidFill>
              </a:rPr>
              <a:t>ESF projekts „Starpnozaru zinātnieku grupas un modeļu </a:t>
            </a:r>
          </a:p>
          <a:p>
            <a:r>
              <a:rPr lang="lv-LV" sz="1000" b="1">
                <a:solidFill>
                  <a:srgbClr val="003366"/>
                </a:solidFill>
              </a:rPr>
              <a:t>sistēmas izveide pazemes ūdeņu pētījumiem”</a:t>
            </a:r>
          </a:p>
          <a:p>
            <a:r>
              <a:rPr lang="lv-LV" sz="1000">
                <a:solidFill>
                  <a:srgbClr val="003366"/>
                </a:solidFill>
              </a:rPr>
              <a:t>Līguma Nr. 2009/0212/1DP/1.1.1.2.0/09/APIA/VIAA/060</a:t>
            </a:r>
          </a:p>
        </p:txBody>
      </p:sp>
      <p:pic>
        <p:nvPicPr>
          <p:cNvPr id="54275" name="Picture 5" descr="logo_verticalll_simple"/>
          <p:cNvPicPr>
            <a:picLocks noChangeAspect="1" noChangeArrowheads="1"/>
          </p:cNvPicPr>
          <p:nvPr/>
        </p:nvPicPr>
        <p:blipFill>
          <a:blip r:embed="rId2"/>
          <a:srcRect/>
          <a:stretch>
            <a:fillRect/>
          </a:stretch>
        </p:blipFill>
        <p:spPr bwMode="auto">
          <a:xfrm>
            <a:off x="7019925" y="4292600"/>
            <a:ext cx="1785938" cy="2087563"/>
          </a:xfrm>
          <a:prstGeom prst="rect">
            <a:avLst/>
          </a:prstGeom>
          <a:noFill/>
          <a:ln w="9525">
            <a:noFill/>
            <a:miter lim="800000"/>
            <a:headEnd/>
            <a:tailEnd/>
          </a:ln>
        </p:spPr>
      </p:pic>
      <p:sp>
        <p:nvSpPr>
          <p:cNvPr id="54276" name="TextBox 8"/>
          <p:cNvSpPr txBox="1">
            <a:spLocks noChangeArrowheads="1"/>
          </p:cNvSpPr>
          <p:nvPr/>
        </p:nvSpPr>
        <p:spPr bwMode="auto">
          <a:xfrm>
            <a:off x="500063" y="358775"/>
            <a:ext cx="8215312" cy="461963"/>
          </a:xfrm>
          <a:prstGeom prst="rect">
            <a:avLst/>
          </a:prstGeom>
          <a:noFill/>
          <a:ln w="9525">
            <a:noFill/>
            <a:miter lim="800000"/>
            <a:headEnd/>
            <a:tailEnd/>
          </a:ln>
        </p:spPr>
        <p:txBody>
          <a:bodyPr>
            <a:spAutoFit/>
          </a:bodyPr>
          <a:lstStyle/>
          <a:p>
            <a:pPr algn="just"/>
            <a:r>
              <a:rPr lang="lv-LV" sz="2400"/>
              <a:t> Šķērsgriezumi Latvijas teritorijā:</a:t>
            </a:r>
          </a:p>
        </p:txBody>
      </p:sp>
      <p:grpSp>
        <p:nvGrpSpPr>
          <p:cNvPr id="3" name="Group 12"/>
          <p:cNvGrpSpPr>
            <a:grpSpLocks/>
          </p:cNvGrpSpPr>
          <p:nvPr/>
        </p:nvGrpSpPr>
        <p:grpSpPr bwMode="auto">
          <a:xfrm>
            <a:off x="323850" y="908050"/>
            <a:ext cx="8224838" cy="2857500"/>
            <a:chOff x="769390" y="4714884"/>
            <a:chExt cx="8223875" cy="2857520"/>
          </a:xfrm>
        </p:grpSpPr>
        <p:pic>
          <p:nvPicPr>
            <p:cNvPr id="54279" name="Picture 3" descr="pz_gr_lv_A_B"/>
            <p:cNvPicPr>
              <a:picLocks noChangeAspect="1" noChangeArrowheads="1"/>
            </p:cNvPicPr>
            <p:nvPr/>
          </p:nvPicPr>
          <p:blipFill>
            <a:blip r:embed="rId3"/>
            <a:srcRect/>
            <a:stretch>
              <a:fillRect/>
            </a:stretch>
          </p:blipFill>
          <p:spPr bwMode="auto">
            <a:xfrm>
              <a:off x="1359407" y="4714884"/>
              <a:ext cx="7633858" cy="2857520"/>
            </a:xfrm>
            <a:prstGeom prst="rect">
              <a:avLst/>
            </a:prstGeom>
            <a:noFill/>
            <a:ln w="9525">
              <a:noFill/>
              <a:miter lim="800000"/>
              <a:headEnd/>
              <a:tailEnd/>
            </a:ln>
          </p:spPr>
        </p:pic>
        <p:sp>
          <p:nvSpPr>
            <p:cNvPr id="54280" name="TextBox 11"/>
            <p:cNvSpPr txBox="1">
              <a:spLocks noChangeArrowheads="1"/>
            </p:cNvSpPr>
            <p:nvPr/>
          </p:nvSpPr>
          <p:spPr bwMode="auto">
            <a:xfrm>
              <a:off x="769390" y="4786322"/>
              <a:ext cx="726990" cy="457203"/>
            </a:xfrm>
            <a:prstGeom prst="rect">
              <a:avLst/>
            </a:prstGeom>
            <a:noFill/>
            <a:ln w="9525">
              <a:noFill/>
              <a:miter lim="800000"/>
              <a:headEnd/>
              <a:tailEnd/>
            </a:ln>
          </p:spPr>
          <p:txBody>
            <a:bodyPr wrap="none">
              <a:spAutoFit/>
            </a:bodyPr>
            <a:lstStyle/>
            <a:p>
              <a:r>
                <a:rPr lang="lv-LV" sz="2400" b="1"/>
                <a:t>A-B</a:t>
              </a:r>
            </a:p>
          </p:txBody>
        </p:sp>
      </p:grpSp>
      <p:grpSp>
        <p:nvGrpSpPr>
          <p:cNvPr id="4" name="Group 15"/>
          <p:cNvGrpSpPr>
            <a:grpSpLocks/>
          </p:cNvGrpSpPr>
          <p:nvPr/>
        </p:nvGrpSpPr>
        <p:grpSpPr bwMode="auto">
          <a:xfrm>
            <a:off x="179388" y="3644900"/>
            <a:ext cx="8143875" cy="2706688"/>
            <a:chOff x="1000100" y="3643314"/>
            <a:chExt cx="8143900" cy="2706106"/>
          </a:xfrm>
        </p:grpSpPr>
        <p:pic>
          <p:nvPicPr>
            <p:cNvPr id="54282" name="Picture 4" descr="pz_gr_lv_C_D"/>
            <p:cNvPicPr>
              <a:picLocks noChangeAspect="1" noChangeArrowheads="1"/>
            </p:cNvPicPr>
            <p:nvPr/>
          </p:nvPicPr>
          <p:blipFill>
            <a:blip r:embed="rId4"/>
            <a:srcRect/>
            <a:stretch>
              <a:fillRect/>
            </a:stretch>
          </p:blipFill>
          <p:spPr bwMode="auto">
            <a:xfrm>
              <a:off x="1808330" y="3643314"/>
              <a:ext cx="7335670" cy="2706106"/>
            </a:xfrm>
            <a:prstGeom prst="rect">
              <a:avLst/>
            </a:prstGeom>
            <a:noFill/>
            <a:ln w="9525">
              <a:noFill/>
              <a:miter lim="800000"/>
              <a:headEnd/>
              <a:tailEnd/>
            </a:ln>
          </p:spPr>
        </p:pic>
        <p:sp>
          <p:nvSpPr>
            <p:cNvPr id="54283" name="TextBox 14"/>
            <p:cNvSpPr txBox="1">
              <a:spLocks noChangeArrowheads="1"/>
            </p:cNvSpPr>
            <p:nvPr/>
          </p:nvSpPr>
          <p:spPr bwMode="auto">
            <a:xfrm>
              <a:off x="1000100" y="3857580"/>
              <a:ext cx="727077" cy="457102"/>
            </a:xfrm>
            <a:prstGeom prst="rect">
              <a:avLst/>
            </a:prstGeom>
            <a:noFill/>
            <a:ln w="9525">
              <a:noFill/>
              <a:miter lim="800000"/>
              <a:headEnd/>
              <a:tailEnd/>
            </a:ln>
          </p:spPr>
          <p:txBody>
            <a:bodyPr wrap="none">
              <a:spAutoFit/>
            </a:bodyPr>
            <a:lstStyle/>
            <a:p>
              <a:r>
                <a:rPr lang="lv-LV" sz="2400" b="1"/>
                <a:t>C-D</a:t>
              </a:r>
            </a:p>
          </p:txBody>
        </p:sp>
      </p:grpSp>
      <p:sp>
        <p:nvSpPr>
          <p:cNvPr id="12" name="Rectangle 11"/>
          <p:cNvSpPr>
            <a:spLocks/>
          </p:cNvSpPr>
          <p:nvPr/>
        </p:nvSpPr>
        <p:spPr bwMode="auto">
          <a:xfrm>
            <a:off x="6357938" y="6572250"/>
            <a:ext cx="5929312" cy="214313"/>
          </a:xfrm>
          <a:prstGeom prst="rect">
            <a:avLst/>
          </a:prstGeom>
          <a:noFill/>
          <a:ln w="12700">
            <a:noFill/>
            <a:miter lim="800000"/>
            <a:headEnd/>
            <a:tailEnd/>
          </a:ln>
        </p:spPr>
        <p:txBody>
          <a:bodyPr>
            <a:spAutoFit/>
          </a:bodyPr>
          <a:lstStyle/>
          <a:p>
            <a:pPr>
              <a:lnSpc>
                <a:spcPct val="79000"/>
              </a:lnSpc>
              <a:defRPr/>
            </a:pPr>
            <a:r>
              <a:rPr lang="lv-LV" sz="1000" dirty="0">
                <a:latin typeface="+mn-lt"/>
                <a:cs typeface="Times New Roman" pitchFamily="18" charset="0"/>
              </a:rPr>
              <a:t>Attēlu </a:t>
            </a:r>
            <a:r>
              <a:rPr lang="lv-LV" sz="1000" dirty="0" err="1">
                <a:latin typeface="+mn-lt"/>
                <a:cs typeface="Times New Roman" pitchFamily="18" charset="0"/>
              </a:rPr>
              <a:t>ators</a:t>
            </a:r>
            <a:r>
              <a:rPr lang="lv-LV" sz="1000" dirty="0">
                <a:latin typeface="+mn-lt"/>
                <a:cs typeface="Times New Roman" pitchFamily="18" charset="0"/>
              </a:rPr>
              <a:t>: Agnese Gailuma, 2012</a:t>
            </a:r>
            <a:endParaRPr lang="en-US" sz="1000" u="sng" dirty="0">
              <a:solidFill>
                <a:schemeClr val="accent1">
                  <a:lumMod val="50000"/>
                </a:schemeClr>
              </a:solidFill>
              <a:latin typeface="+mn-lt"/>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mph" presetSubtype="0" fill="hold" nodeType="clickEffect">
                                  <p:stCondLst>
                                    <p:cond delay="0"/>
                                  </p:stCondLst>
                                  <p:childTnLst>
                                    <p:animScale>
                                      <p:cBhvr>
                                        <p:cTn id="12" dur="2000" fill="hold"/>
                                        <p:tgtEl>
                                          <p:spTgt spid="3"/>
                                        </p:tgtEl>
                                      </p:cBhvr>
                                      <p:by x="150000" y="150000"/>
                                    </p:animScale>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6" presetClass="emph" presetSubtype="0" fill="hold" nodeType="clickEffect">
                                  <p:stCondLst>
                                    <p:cond delay="0"/>
                                  </p:stCondLst>
                                  <p:childTnLst>
                                    <p:animScale>
                                      <p:cBhvr>
                                        <p:cTn id="22"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3793" name="Text Box 4"/>
          <p:cNvSpPr txBox="1">
            <a:spLocks noChangeArrowheads="1"/>
          </p:cNvSpPr>
          <p:nvPr/>
        </p:nvSpPr>
        <p:spPr bwMode="auto">
          <a:xfrm>
            <a:off x="-36513" y="6308725"/>
            <a:ext cx="7920038" cy="549275"/>
          </a:xfrm>
          <a:prstGeom prst="rect">
            <a:avLst/>
          </a:prstGeom>
          <a:noFill/>
          <a:ln w="9525">
            <a:noFill/>
            <a:miter lim="800000"/>
            <a:headEnd/>
            <a:tailEnd/>
          </a:ln>
        </p:spPr>
        <p:txBody>
          <a:bodyPr>
            <a:spAutoFit/>
          </a:bodyPr>
          <a:lstStyle/>
          <a:p>
            <a:r>
              <a:rPr lang="lv-LV" sz="1000" b="1">
                <a:solidFill>
                  <a:srgbClr val="003366"/>
                </a:solidFill>
              </a:rPr>
              <a:t>ESF projekts „Starpnozaru zinātnieku grupas un modeļu </a:t>
            </a:r>
          </a:p>
          <a:p>
            <a:r>
              <a:rPr lang="lv-LV" sz="1000" b="1">
                <a:solidFill>
                  <a:srgbClr val="003366"/>
                </a:solidFill>
              </a:rPr>
              <a:t>sistēmas izveide pazemes ūdeņu pētījumiem”</a:t>
            </a:r>
          </a:p>
          <a:p>
            <a:r>
              <a:rPr lang="lv-LV" sz="1000">
                <a:solidFill>
                  <a:srgbClr val="003366"/>
                </a:solidFill>
              </a:rPr>
              <a:t>Līguma Nr. 2009/0212/1DP/1.1.1.2.0/09/APIA/VIAA/060</a:t>
            </a:r>
          </a:p>
        </p:txBody>
      </p:sp>
      <p:pic>
        <p:nvPicPr>
          <p:cNvPr id="33794" name="Picture 5" descr="logo_verticalll_simple"/>
          <p:cNvPicPr>
            <a:picLocks noChangeAspect="1" noChangeArrowheads="1"/>
          </p:cNvPicPr>
          <p:nvPr/>
        </p:nvPicPr>
        <p:blipFill>
          <a:blip r:embed="rId3"/>
          <a:srcRect/>
          <a:stretch>
            <a:fillRect/>
          </a:stretch>
        </p:blipFill>
        <p:spPr bwMode="auto">
          <a:xfrm>
            <a:off x="7019925" y="4292600"/>
            <a:ext cx="1785938" cy="2087563"/>
          </a:xfrm>
          <a:prstGeom prst="rect">
            <a:avLst/>
          </a:prstGeom>
          <a:noFill/>
          <a:ln w="9525">
            <a:noFill/>
            <a:miter lim="800000"/>
            <a:headEnd/>
            <a:tailEnd/>
          </a:ln>
        </p:spPr>
      </p:pic>
      <p:sp>
        <p:nvSpPr>
          <p:cNvPr id="33795" name="TextBox 5"/>
          <p:cNvSpPr txBox="1">
            <a:spLocks noChangeArrowheads="1"/>
          </p:cNvSpPr>
          <p:nvPr/>
        </p:nvSpPr>
        <p:spPr bwMode="auto">
          <a:xfrm>
            <a:off x="500063" y="1500188"/>
            <a:ext cx="7572375" cy="369887"/>
          </a:xfrm>
          <a:prstGeom prst="rect">
            <a:avLst/>
          </a:prstGeom>
          <a:noFill/>
          <a:ln w="9525">
            <a:noFill/>
            <a:miter lim="800000"/>
            <a:headEnd/>
            <a:tailEnd/>
          </a:ln>
        </p:spPr>
        <p:txBody>
          <a:bodyPr>
            <a:spAutoFit/>
          </a:bodyPr>
          <a:lstStyle/>
          <a:p>
            <a:pPr>
              <a:buFont typeface="Arial" charset="0"/>
              <a:buChar char="•"/>
            </a:pPr>
            <a:endParaRPr lang="en-US"/>
          </a:p>
        </p:txBody>
      </p:sp>
      <p:sp>
        <p:nvSpPr>
          <p:cNvPr id="33796" name="TextBox 6"/>
          <p:cNvSpPr txBox="1">
            <a:spLocks noChangeArrowheads="1"/>
          </p:cNvSpPr>
          <p:nvPr/>
        </p:nvSpPr>
        <p:spPr bwMode="auto">
          <a:xfrm>
            <a:off x="571500" y="571500"/>
            <a:ext cx="7786688" cy="1570038"/>
          </a:xfrm>
          <a:prstGeom prst="rect">
            <a:avLst/>
          </a:prstGeom>
          <a:noFill/>
          <a:ln w="9525">
            <a:noFill/>
            <a:miter lim="800000"/>
            <a:headEnd/>
            <a:tailEnd/>
          </a:ln>
        </p:spPr>
        <p:txBody>
          <a:bodyPr>
            <a:spAutoFit/>
          </a:bodyPr>
          <a:lstStyle/>
          <a:p>
            <a:pPr algn="ctr"/>
            <a:r>
              <a:rPr lang="lv-LV" sz="3200" b="1"/>
              <a:t>Projekts „Starpnozaru zinātnieku grupas un modeļu sistēmas izveide pazemes ūdeņu pētījumiem" </a:t>
            </a:r>
          </a:p>
        </p:txBody>
      </p:sp>
      <p:sp>
        <p:nvSpPr>
          <p:cNvPr id="33797" name="TextBox 7"/>
          <p:cNvSpPr txBox="1">
            <a:spLocks noChangeArrowheads="1"/>
          </p:cNvSpPr>
          <p:nvPr/>
        </p:nvSpPr>
        <p:spPr bwMode="auto">
          <a:xfrm>
            <a:off x="500063" y="2286000"/>
            <a:ext cx="7786687" cy="3354388"/>
          </a:xfrm>
          <a:prstGeom prst="rect">
            <a:avLst/>
          </a:prstGeom>
          <a:noFill/>
          <a:ln w="9525">
            <a:noFill/>
            <a:miter lim="800000"/>
            <a:headEnd/>
            <a:tailEnd/>
          </a:ln>
        </p:spPr>
        <p:txBody>
          <a:bodyPr>
            <a:spAutoFit/>
          </a:bodyPr>
          <a:lstStyle/>
          <a:p>
            <a:pPr algn="just"/>
            <a:r>
              <a:rPr lang="lv-LV" sz="2400"/>
              <a:t>Projekts īstenots no 2009. līdz 2012. gadam.</a:t>
            </a:r>
          </a:p>
          <a:p>
            <a:pPr algn="just"/>
            <a:r>
              <a:rPr lang="lv-LV" sz="2400"/>
              <a:t>Projekta ietvaros tā darbinieki ir atbildīgi par atsevišķu aktivitāšu īstenošanu - zinātniskās literatūras studijām, lauka pētījumiem, t.sk. ūdens paraugu ievākšanu un ķīmiskās analīzes, modelēšanas eksperimentiem, dalību zinātniskajās konferencēs, kā arī zinātnisko publikāciju sagatavošanu u.c.</a:t>
            </a:r>
          </a:p>
          <a:p>
            <a:pPr algn="just"/>
            <a:endParaRPr lang="lv-LV" sz="2400"/>
          </a:p>
          <a:p>
            <a:r>
              <a:rPr lang="lv-LV" sz="2000"/>
              <a:t> </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ext Box 4"/>
          <p:cNvSpPr txBox="1">
            <a:spLocks noChangeArrowheads="1"/>
          </p:cNvSpPr>
          <p:nvPr/>
        </p:nvSpPr>
        <p:spPr bwMode="auto">
          <a:xfrm>
            <a:off x="-36513" y="6308725"/>
            <a:ext cx="7920038" cy="549275"/>
          </a:xfrm>
          <a:prstGeom prst="rect">
            <a:avLst/>
          </a:prstGeom>
          <a:noFill/>
          <a:ln w="9525">
            <a:noFill/>
            <a:miter lim="800000"/>
            <a:headEnd/>
            <a:tailEnd/>
          </a:ln>
        </p:spPr>
        <p:txBody>
          <a:bodyPr>
            <a:spAutoFit/>
          </a:bodyPr>
          <a:lstStyle/>
          <a:p>
            <a:r>
              <a:rPr lang="lv-LV" sz="1000" b="1">
                <a:solidFill>
                  <a:srgbClr val="003366"/>
                </a:solidFill>
              </a:rPr>
              <a:t>ESF projekts „Starpnozaru zinātnieku grupas un modeļu </a:t>
            </a:r>
          </a:p>
          <a:p>
            <a:r>
              <a:rPr lang="lv-LV" sz="1000" b="1">
                <a:solidFill>
                  <a:srgbClr val="003366"/>
                </a:solidFill>
              </a:rPr>
              <a:t>sistēmas izveide pazemes ūdeņu pētījumiem”</a:t>
            </a:r>
          </a:p>
          <a:p>
            <a:r>
              <a:rPr lang="lv-LV" sz="1000">
                <a:solidFill>
                  <a:srgbClr val="003366"/>
                </a:solidFill>
              </a:rPr>
              <a:t>Līguma Nr. 2009/0212/1DP/1.1.1.2.0/09/APIA/VIAA/060</a:t>
            </a:r>
          </a:p>
        </p:txBody>
      </p:sp>
      <p:pic>
        <p:nvPicPr>
          <p:cNvPr id="52226" name="Picture 5" descr="logo_verticalll_simple"/>
          <p:cNvPicPr>
            <a:picLocks noChangeAspect="1" noChangeArrowheads="1"/>
          </p:cNvPicPr>
          <p:nvPr/>
        </p:nvPicPr>
        <p:blipFill>
          <a:blip r:embed="rId2"/>
          <a:srcRect/>
          <a:stretch>
            <a:fillRect/>
          </a:stretch>
        </p:blipFill>
        <p:spPr bwMode="auto">
          <a:xfrm>
            <a:off x="7019925" y="4292600"/>
            <a:ext cx="1785938" cy="2087563"/>
          </a:xfrm>
          <a:prstGeom prst="rect">
            <a:avLst/>
          </a:prstGeom>
          <a:noFill/>
          <a:ln w="9525">
            <a:noFill/>
            <a:miter lim="800000"/>
            <a:headEnd/>
            <a:tailEnd/>
          </a:ln>
        </p:spPr>
      </p:pic>
      <p:sp>
        <p:nvSpPr>
          <p:cNvPr id="52227" name="TextBox 6"/>
          <p:cNvSpPr txBox="1">
            <a:spLocks noChangeArrowheads="1"/>
          </p:cNvSpPr>
          <p:nvPr/>
        </p:nvSpPr>
        <p:spPr bwMode="auto">
          <a:xfrm>
            <a:off x="1643063" y="571500"/>
            <a:ext cx="5786437" cy="584200"/>
          </a:xfrm>
          <a:prstGeom prst="rect">
            <a:avLst/>
          </a:prstGeom>
          <a:noFill/>
          <a:ln w="9525">
            <a:noFill/>
            <a:miter lim="800000"/>
            <a:headEnd/>
            <a:tailEnd/>
          </a:ln>
        </p:spPr>
        <p:txBody>
          <a:bodyPr>
            <a:spAutoFit/>
          </a:bodyPr>
          <a:lstStyle/>
          <a:p>
            <a:pPr algn="ctr"/>
            <a:r>
              <a:rPr lang="lv-LV" sz="3200" b="1"/>
              <a:t>Literatūras avoti</a:t>
            </a:r>
          </a:p>
        </p:txBody>
      </p:sp>
      <p:sp>
        <p:nvSpPr>
          <p:cNvPr id="52228" name="TextBox 7"/>
          <p:cNvSpPr txBox="1">
            <a:spLocks noChangeArrowheads="1"/>
          </p:cNvSpPr>
          <p:nvPr/>
        </p:nvSpPr>
        <p:spPr bwMode="auto">
          <a:xfrm>
            <a:off x="642938" y="1571625"/>
            <a:ext cx="8072437" cy="3416300"/>
          </a:xfrm>
          <a:prstGeom prst="rect">
            <a:avLst/>
          </a:prstGeom>
          <a:noFill/>
          <a:ln w="9525">
            <a:noFill/>
            <a:miter lim="800000"/>
            <a:headEnd/>
            <a:tailEnd/>
          </a:ln>
        </p:spPr>
        <p:txBody>
          <a:bodyPr>
            <a:spAutoFit/>
          </a:bodyPr>
          <a:lstStyle/>
          <a:p>
            <a:pPr>
              <a:buFont typeface="Arial" charset="0"/>
              <a:buChar char="•"/>
            </a:pPr>
            <a:r>
              <a:rPr lang="lv-LV"/>
              <a:t>Ūdens aprite dabā. [tiešsaite] [skatīts 26.05.2012] Pieejams: </a:t>
            </a:r>
            <a:r>
              <a:rPr lang="lv-LV">
                <a:hlinkClick r:id="rId3"/>
              </a:rPr>
              <a:t>http://www.pvg.edu.lv/datori/konkursi/2009_web/vsk/uudens/lapa42.htm</a:t>
            </a:r>
            <a:endParaRPr lang="lv-LV"/>
          </a:p>
          <a:p>
            <a:pPr>
              <a:buFont typeface="Arial" charset="0"/>
              <a:buChar char="•"/>
            </a:pPr>
            <a:r>
              <a:rPr lang="lv-LV"/>
              <a:t>Pazemes ūdeņi.. [tiešsaite] [skatīts 26.05.2012] Pieejams: </a:t>
            </a:r>
            <a:r>
              <a:rPr lang="lv-LV">
                <a:hlinkClick r:id="rId4"/>
              </a:rPr>
              <a:t>http://latvijas.daba.lv/ainava/</a:t>
            </a:r>
            <a:endParaRPr lang="lv-LV"/>
          </a:p>
          <a:p>
            <a:pPr>
              <a:buFont typeface="Arial" charset="0"/>
              <a:buChar char="•"/>
            </a:pPr>
            <a:r>
              <a:rPr lang="lv-LV"/>
              <a:t>Irigācijas sistēmas. [tiešsaite] [skatīts 29.05.2012] Pieejams: </a:t>
            </a:r>
            <a:r>
              <a:rPr lang="lv-LV">
                <a:hlinkClick r:id="rId5"/>
              </a:rPr>
              <a:t>http://www.gardena.com/lv/water-management/micro-drip-irrigation-system/apakszemes-un-virszemes-pilienu-apudenosanas-linija-13,7-mm-305329/</a:t>
            </a:r>
            <a:endParaRPr lang="lv-LV"/>
          </a:p>
          <a:p>
            <a:pPr>
              <a:buFont typeface="Arial" charset="0"/>
              <a:buChar char="•"/>
            </a:pPr>
            <a:r>
              <a:rPr lang="lv-LV"/>
              <a:t>Zīverts a., (2001) Pazemes ūdeņu hidroloģija. Latvija: LLU. 81 lpp.</a:t>
            </a:r>
          </a:p>
          <a:p>
            <a:pPr>
              <a:buFont typeface="Arial" charset="0"/>
              <a:buChar char="•"/>
            </a:pPr>
            <a:r>
              <a:rPr lang="lv-LV"/>
              <a:t>Sennikovs &amp; Bethers, (2008) </a:t>
            </a:r>
            <a:r>
              <a:rPr lang="en-US"/>
              <a:t>Employment of regional climate models as data source for hydrological modelling</a:t>
            </a:r>
            <a:r>
              <a:rPr lang="lv-LV"/>
              <a:t>.</a:t>
            </a:r>
          </a:p>
          <a:p>
            <a:endParaRPr lang="lv-LV"/>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ext Box 4"/>
          <p:cNvSpPr txBox="1">
            <a:spLocks noChangeArrowheads="1"/>
          </p:cNvSpPr>
          <p:nvPr/>
        </p:nvSpPr>
        <p:spPr bwMode="auto">
          <a:xfrm>
            <a:off x="-36513" y="6308725"/>
            <a:ext cx="7920038" cy="549275"/>
          </a:xfrm>
          <a:prstGeom prst="rect">
            <a:avLst/>
          </a:prstGeom>
          <a:noFill/>
          <a:ln w="9525">
            <a:noFill/>
            <a:miter lim="800000"/>
            <a:headEnd/>
            <a:tailEnd/>
          </a:ln>
        </p:spPr>
        <p:txBody>
          <a:bodyPr>
            <a:spAutoFit/>
          </a:bodyPr>
          <a:lstStyle/>
          <a:p>
            <a:r>
              <a:rPr lang="lv-LV" sz="1000" b="1">
                <a:solidFill>
                  <a:srgbClr val="003366"/>
                </a:solidFill>
              </a:rPr>
              <a:t>ESF projekts „Starpnozaru zinātnieku grupas un modeļu </a:t>
            </a:r>
          </a:p>
          <a:p>
            <a:r>
              <a:rPr lang="lv-LV" sz="1000" b="1">
                <a:solidFill>
                  <a:srgbClr val="003366"/>
                </a:solidFill>
              </a:rPr>
              <a:t>sistēmas izveide pazemes ūdeņu pētījumiem”</a:t>
            </a:r>
          </a:p>
          <a:p>
            <a:r>
              <a:rPr lang="lv-LV" sz="1000">
                <a:solidFill>
                  <a:srgbClr val="003366"/>
                </a:solidFill>
              </a:rPr>
              <a:t>Līguma Nr. 2009/0212/1DP/1.1.1.2.0/09/APIA/VIAA/060</a:t>
            </a:r>
          </a:p>
        </p:txBody>
      </p:sp>
      <p:pic>
        <p:nvPicPr>
          <p:cNvPr id="34818" name="Picture 5" descr="logo_verticalll_simple"/>
          <p:cNvPicPr>
            <a:picLocks noChangeAspect="1" noChangeArrowheads="1"/>
          </p:cNvPicPr>
          <p:nvPr/>
        </p:nvPicPr>
        <p:blipFill>
          <a:blip r:embed="rId2"/>
          <a:srcRect/>
          <a:stretch>
            <a:fillRect/>
          </a:stretch>
        </p:blipFill>
        <p:spPr bwMode="auto">
          <a:xfrm>
            <a:off x="7019925" y="4292600"/>
            <a:ext cx="1785938" cy="2087563"/>
          </a:xfrm>
          <a:prstGeom prst="rect">
            <a:avLst/>
          </a:prstGeom>
          <a:noFill/>
          <a:ln w="9525">
            <a:noFill/>
            <a:miter lim="800000"/>
            <a:headEnd/>
            <a:tailEnd/>
          </a:ln>
        </p:spPr>
      </p:pic>
      <p:sp>
        <p:nvSpPr>
          <p:cNvPr id="34819" name="TextBox 5"/>
          <p:cNvSpPr txBox="1">
            <a:spLocks noChangeArrowheads="1"/>
          </p:cNvSpPr>
          <p:nvPr/>
        </p:nvSpPr>
        <p:spPr bwMode="auto">
          <a:xfrm>
            <a:off x="500063" y="1500188"/>
            <a:ext cx="7572375" cy="369887"/>
          </a:xfrm>
          <a:prstGeom prst="rect">
            <a:avLst/>
          </a:prstGeom>
          <a:noFill/>
          <a:ln w="9525">
            <a:noFill/>
            <a:miter lim="800000"/>
            <a:headEnd/>
            <a:tailEnd/>
          </a:ln>
        </p:spPr>
        <p:txBody>
          <a:bodyPr>
            <a:spAutoFit/>
          </a:bodyPr>
          <a:lstStyle/>
          <a:p>
            <a:pPr>
              <a:buFont typeface="Arial" charset="0"/>
              <a:buChar char="•"/>
            </a:pPr>
            <a:endParaRPr lang="en-US"/>
          </a:p>
        </p:txBody>
      </p:sp>
      <p:sp>
        <p:nvSpPr>
          <p:cNvPr id="34820" name="TextBox 6"/>
          <p:cNvSpPr txBox="1">
            <a:spLocks noChangeArrowheads="1"/>
          </p:cNvSpPr>
          <p:nvPr/>
        </p:nvSpPr>
        <p:spPr bwMode="auto">
          <a:xfrm>
            <a:off x="928688" y="571500"/>
            <a:ext cx="7358062" cy="584200"/>
          </a:xfrm>
          <a:prstGeom prst="rect">
            <a:avLst/>
          </a:prstGeom>
          <a:noFill/>
          <a:ln w="9525">
            <a:noFill/>
            <a:miter lim="800000"/>
            <a:headEnd/>
            <a:tailEnd/>
          </a:ln>
        </p:spPr>
        <p:txBody>
          <a:bodyPr>
            <a:spAutoFit/>
          </a:bodyPr>
          <a:lstStyle/>
          <a:p>
            <a:pPr algn="ctr"/>
            <a:r>
              <a:rPr lang="lv-LV" sz="3200" b="1"/>
              <a:t>Projekta ietvaros pētāmās teritorijas</a:t>
            </a:r>
          </a:p>
        </p:txBody>
      </p:sp>
      <p:sp>
        <p:nvSpPr>
          <p:cNvPr id="34821" name="TextBox 7"/>
          <p:cNvSpPr txBox="1">
            <a:spLocks noChangeArrowheads="1"/>
          </p:cNvSpPr>
          <p:nvPr/>
        </p:nvSpPr>
        <p:spPr bwMode="auto">
          <a:xfrm>
            <a:off x="500063" y="1571625"/>
            <a:ext cx="7786687" cy="400050"/>
          </a:xfrm>
          <a:prstGeom prst="rect">
            <a:avLst/>
          </a:prstGeom>
          <a:noFill/>
          <a:ln w="9525">
            <a:noFill/>
            <a:miter lim="800000"/>
            <a:headEnd/>
            <a:tailEnd/>
          </a:ln>
        </p:spPr>
        <p:txBody>
          <a:bodyPr>
            <a:spAutoFit/>
          </a:bodyPr>
          <a:lstStyle/>
          <a:p>
            <a:r>
              <a:rPr lang="lv-LV" sz="2000"/>
              <a:t> </a:t>
            </a:r>
          </a:p>
        </p:txBody>
      </p:sp>
      <p:sp>
        <p:nvSpPr>
          <p:cNvPr id="34822" name="TextBox 9"/>
          <p:cNvSpPr txBox="1">
            <a:spLocks noChangeArrowheads="1"/>
          </p:cNvSpPr>
          <p:nvPr/>
        </p:nvSpPr>
        <p:spPr bwMode="auto">
          <a:xfrm>
            <a:off x="642938" y="1500188"/>
            <a:ext cx="8001000" cy="4362450"/>
          </a:xfrm>
          <a:prstGeom prst="rect">
            <a:avLst/>
          </a:prstGeom>
          <a:noFill/>
          <a:ln w="9525">
            <a:noFill/>
            <a:miter lim="800000"/>
            <a:headEnd/>
            <a:tailEnd/>
          </a:ln>
        </p:spPr>
        <p:txBody>
          <a:bodyPr>
            <a:spAutoFit/>
          </a:bodyPr>
          <a:lstStyle/>
          <a:p>
            <a:pPr algn="just"/>
            <a:r>
              <a:rPr lang="lv-LV" sz="2800"/>
              <a:t>Projekta „Starpnozaru zinātnieku grupas un modeļu sistēmas izveide pazemes ūdeņu pētījumiem” ietvaros tiek veikts monitorings sešās LLU monitoringa stacijās un posteņos:</a:t>
            </a:r>
          </a:p>
          <a:p>
            <a:pPr lvl="1" algn="just">
              <a:buFont typeface="Wingdings" pitchFamily="2" charset="2"/>
              <a:buChar char="Ø"/>
            </a:pPr>
            <a:r>
              <a:rPr lang="lv-LV" sz="2800"/>
              <a:t>Bērze (4 urbumi)</a:t>
            </a:r>
          </a:p>
          <a:p>
            <a:pPr lvl="1" algn="just">
              <a:buFont typeface="Wingdings" pitchFamily="2" charset="2"/>
              <a:buChar char="Ø"/>
            </a:pPr>
            <a:r>
              <a:rPr lang="lv-LV" sz="2800"/>
              <a:t>Mellupīte (3 urbumi)</a:t>
            </a:r>
          </a:p>
          <a:p>
            <a:pPr lvl="1" algn="just">
              <a:buFont typeface="Wingdings" pitchFamily="2" charset="2"/>
              <a:buChar char="Ø"/>
            </a:pPr>
            <a:r>
              <a:rPr lang="lv-LV" sz="2800"/>
              <a:t>Auce (4 urbumi)</a:t>
            </a:r>
          </a:p>
          <a:p>
            <a:pPr lvl="1" algn="just">
              <a:buFont typeface="Wingdings" pitchFamily="2" charset="2"/>
              <a:buChar char="Ø"/>
            </a:pPr>
            <a:r>
              <a:rPr lang="lv-LV" sz="2800"/>
              <a:t>Staļģene (4 urbumi)</a:t>
            </a:r>
          </a:p>
          <a:p>
            <a:pPr lvl="1" algn="just">
              <a:buFont typeface="Wingdings" pitchFamily="2" charset="2"/>
              <a:buChar char="Ø"/>
            </a:pPr>
            <a:r>
              <a:rPr lang="lv-LV" sz="2800"/>
              <a:t>Oglaine (4 urbumi)</a:t>
            </a:r>
          </a:p>
          <a:p>
            <a:pPr lvl="1" algn="just">
              <a:buFont typeface="Wingdings" pitchFamily="2" charset="2"/>
              <a:buChar char="Ø"/>
            </a:pPr>
            <a:r>
              <a:rPr lang="lv-LV" sz="2800"/>
              <a:t>Miltiņi (2 urbumi)</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ext Box 4"/>
          <p:cNvSpPr txBox="1">
            <a:spLocks noChangeArrowheads="1"/>
          </p:cNvSpPr>
          <p:nvPr/>
        </p:nvSpPr>
        <p:spPr bwMode="auto">
          <a:xfrm>
            <a:off x="-36513" y="6308725"/>
            <a:ext cx="7920038" cy="549275"/>
          </a:xfrm>
          <a:prstGeom prst="rect">
            <a:avLst/>
          </a:prstGeom>
          <a:noFill/>
          <a:ln w="9525">
            <a:noFill/>
            <a:miter lim="800000"/>
            <a:headEnd/>
            <a:tailEnd/>
          </a:ln>
        </p:spPr>
        <p:txBody>
          <a:bodyPr>
            <a:spAutoFit/>
          </a:bodyPr>
          <a:lstStyle/>
          <a:p>
            <a:r>
              <a:rPr lang="lv-LV" sz="1000" b="1">
                <a:solidFill>
                  <a:srgbClr val="003366"/>
                </a:solidFill>
              </a:rPr>
              <a:t>ESF projekts „Starpnozaru zinātnieku grupas un modeļu </a:t>
            </a:r>
          </a:p>
          <a:p>
            <a:r>
              <a:rPr lang="lv-LV" sz="1000" b="1">
                <a:solidFill>
                  <a:srgbClr val="003366"/>
                </a:solidFill>
              </a:rPr>
              <a:t>sistēmas izveide pazemes ūdeņu pētījumiem”</a:t>
            </a:r>
          </a:p>
          <a:p>
            <a:r>
              <a:rPr lang="lv-LV" sz="1000">
                <a:solidFill>
                  <a:srgbClr val="003366"/>
                </a:solidFill>
              </a:rPr>
              <a:t>Līguma Nr. 2009/0212/1DP/1.1.1.2.0/09/APIA/VIAA/060</a:t>
            </a:r>
          </a:p>
        </p:txBody>
      </p:sp>
      <p:pic>
        <p:nvPicPr>
          <p:cNvPr id="37890" name="Picture 5" descr="logo_verticalll_simple"/>
          <p:cNvPicPr>
            <a:picLocks noChangeAspect="1" noChangeArrowheads="1"/>
          </p:cNvPicPr>
          <p:nvPr/>
        </p:nvPicPr>
        <p:blipFill>
          <a:blip r:embed="rId2"/>
          <a:srcRect/>
          <a:stretch>
            <a:fillRect/>
          </a:stretch>
        </p:blipFill>
        <p:spPr bwMode="auto">
          <a:xfrm>
            <a:off x="7019925" y="4292600"/>
            <a:ext cx="1785938" cy="2087563"/>
          </a:xfrm>
          <a:prstGeom prst="rect">
            <a:avLst/>
          </a:prstGeom>
          <a:noFill/>
          <a:ln w="9525">
            <a:noFill/>
            <a:miter lim="800000"/>
            <a:headEnd/>
            <a:tailEnd/>
          </a:ln>
        </p:spPr>
      </p:pic>
      <p:sp>
        <p:nvSpPr>
          <p:cNvPr id="37891" name="TextBox 5"/>
          <p:cNvSpPr txBox="1">
            <a:spLocks noChangeArrowheads="1"/>
          </p:cNvSpPr>
          <p:nvPr/>
        </p:nvSpPr>
        <p:spPr bwMode="auto">
          <a:xfrm>
            <a:off x="500063" y="1500188"/>
            <a:ext cx="7572375" cy="369887"/>
          </a:xfrm>
          <a:prstGeom prst="rect">
            <a:avLst/>
          </a:prstGeom>
          <a:noFill/>
          <a:ln w="9525">
            <a:noFill/>
            <a:miter lim="800000"/>
            <a:headEnd/>
            <a:tailEnd/>
          </a:ln>
        </p:spPr>
        <p:txBody>
          <a:bodyPr>
            <a:spAutoFit/>
          </a:bodyPr>
          <a:lstStyle/>
          <a:p>
            <a:pPr>
              <a:buFont typeface="Arial" charset="0"/>
              <a:buChar char="•"/>
            </a:pPr>
            <a:endParaRPr lang="en-US"/>
          </a:p>
        </p:txBody>
      </p:sp>
      <p:sp>
        <p:nvSpPr>
          <p:cNvPr id="37892" name="TextBox 7"/>
          <p:cNvSpPr txBox="1">
            <a:spLocks noChangeArrowheads="1"/>
          </p:cNvSpPr>
          <p:nvPr/>
        </p:nvSpPr>
        <p:spPr bwMode="auto">
          <a:xfrm>
            <a:off x="500063" y="1571625"/>
            <a:ext cx="7786687" cy="400050"/>
          </a:xfrm>
          <a:prstGeom prst="rect">
            <a:avLst/>
          </a:prstGeom>
          <a:noFill/>
          <a:ln w="9525">
            <a:noFill/>
            <a:miter lim="800000"/>
            <a:headEnd/>
            <a:tailEnd/>
          </a:ln>
        </p:spPr>
        <p:txBody>
          <a:bodyPr>
            <a:spAutoFit/>
          </a:bodyPr>
          <a:lstStyle/>
          <a:p>
            <a:r>
              <a:rPr lang="lv-LV" sz="2000"/>
              <a:t> </a:t>
            </a:r>
          </a:p>
        </p:txBody>
      </p:sp>
      <p:sp>
        <p:nvSpPr>
          <p:cNvPr id="37893" name="TextBox 9"/>
          <p:cNvSpPr txBox="1">
            <a:spLocks noChangeArrowheads="1"/>
          </p:cNvSpPr>
          <p:nvPr/>
        </p:nvSpPr>
        <p:spPr bwMode="auto">
          <a:xfrm>
            <a:off x="500063" y="357188"/>
            <a:ext cx="8143875" cy="4473575"/>
          </a:xfrm>
          <a:prstGeom prst="rect">
            <a:avLst/>
          </a:prstGeom>
          <a:noFill/>
          <a:ln w="9525">
            <a:noFill/>
            <a:miter lim="800000"/>
            <a:headEnd/>
            <a:tailEnd/>
          </a:ln>
        </p:spPr>
        <p:txBody>
          <a:bodyPr>
            <a:spAutoFit/>
          </a:bodyPr>
          <a:lstStyle/>
          <a:p>
            <a:pPr algn="just">
              <a:buFont typeface="Wingdings" pitchFamily="2" charset="2"/>
              <a:buChar char="Ø"/>
            </a:pPr>
            <a:r>
              <a:rPr lang="lv-LV" sz="2400"/>
              <a:t>LLU gruntsūdeņu monitoringam kopā izveidoti 20 urbumi gruntsūdens horizontā (1,8 m līdz 20 m dziļumā), kuros tiek veikti gruntsūdens līmeņu mērījumi, kā arī ūdens kvalitātes rādītāju novērojumi.</a:t>
            </a:r>
          </a:p>
          <a:p>
            <a:pPr algn="just">
              <a:buFont typeface="Wingdings" pitchFamily="2" charset="2"/>
              <a:buChar char="Ø"/>
            </a:pPr>
            <a:endParaRPr lang="lv-LV" sz="2400"/>
          </a:p>
          <a:p>
            <a:pPr algn="just">
              <a:buFont typeface="Wingdings" pitchFamily="2" charset="2"/>
              <a:buChar char="Ø"/>
            </a:pPr>
            <a:r>
              <a:rPr lang="lv-LV" sz="2400"/>
              <a:t>Bērzes un Mellupītes monitoringa stacijas, kā arī Auces, Oglaines un Staļģenes monitoringa posteņi izvēlēti gruntsūdens monitoringa urbumu ierīkošanai lauksaimniecības izcelsmes difūzā piesārņojuma noteikšanai, savukārt Auces un Miltiņu monitoringa posteņos - punktveida piesārņojuma (lielfermu) ietekmes novērtēšanai.</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ext Box 4"/>
          <p:cNvSpPr txBox="1">
            <a:spLocks noChangeArrowheads="1"/>
          </p:cNvSpPr>
          <p:nvPr/>
        </p:nvSpPr>
        <p:spPr bwMode="auto">
          <a:xfrm>
            <a:off x="-36513" y="6308725"/>
            <a:ext cx="7920038" cy="549275"/>
          </a:xfrm>
          <a:prstGeom prst="rect">
            <a:avLst/>
          </a:prstGeom>
          <a:noFill/>
          <a:ln w="9525">
            <a:noFill/>
            <a:miter lim="800000"/>
            <a:headEnd/>
            <a:tailEnd/>
          </a:ln>
        </p:spPr>
        <p:txBody>
          <a:bodyPr>
            <a:spAutoFit/>
          </a:bodyPr>
          <a:lstStyle/>
          <a:p>
            <a:r>
              <a:rPr lang="lv-LV" sz="1000" b="1">
                <a:solidFill>
                  <a:srgbClr val="003366"/>
                </a:solidFill>
              </a:rPr>
              <a:t>ESF projekts „Starpnozaru zinātnieku grupas un modeļu </a:t>
            </a:r>
          </a:p>
          <a:p>
            <a:r>
              <a:rPr lang="lv-LV" sz="1000" b="1">
                <a:solidFill>
                  <a:srgbClr val="003366"/>
                </a:solidFill>
              </a:rPr>
              <a:t>sistēmas izveide pazemes ūdeņu pētījumiem”</a:t>
            </a:r>
          </a:p>
          <a:p>
            <a:r>
              <a:rPr lang="lv-LV" sz="1000">
                <a:solidFill>
                  <a:srgbClr val="003366"/>
                </a:solidFill>
              </a:rPr>
              <a:t>Līguma Nr. 2009/0212/1DP/1.1.1.2.0/09/APIA/VIAA/060</a:t>
            </a:r>
          </a:p>
        </p:txBody>
      </p:sp>
      <p:sp>
        <p:nvSpPr>
          <p:cNvPr id="35842" name="TextBox 5"/>
          <p:cNvSpPr txBox="1">
            <a:spLocks noChangeArrowheads="1"/>
          </p:cNvSpPr>
          <p:nvPr/>
        </p:nvSpPr>
        <p:spPr bwMode="auto">
          <a:xfrm>
            <a:off x="500063" y="1500188"/>
            <a:ext cx="7572375" cy="369887"/>
          </a:xfrm>
          <a:prstGeom prst="rect">
            <a:avLst/>
          </a:prstGeom>
          <a:noFill/>
          <a:ln w="9525">
            <a:noFill/>
            <a:miter lim="800000"/>
            <a:headEnd/>
            <a:tailEnd/>
          </a:ln>
        </p:spPr>
        <p:txBody>
          <a:bodyPr>
            <a:spAutoFit/>
          </a:bodyPr>
          <a:lstStyle/>
          <a:p>
            <a:pPr>
              <a:buFont typeface="Arial" charset="0"/>
              <a:buChar char="•"/>
            </a:pPr>
            <a:endParaRPr lang="en-US"/>
          </a:p>
        </p:txBody>
      </p:sp>
      <p:sp>
        <p:nvSpPr>
          <p:cNvPr id="35843" name="TextBox 7"/>
          <p:cNvSpPr txBox="1">
            <a:spLocks noChangeArrowheads="1"/>
          </p:cNvSpPr>
          <p:nvPr/>
        </p:nvSpPr>
        <p:spPr bwMode="auto">
          <a:xfrm>
            <a:off x="500063" y="1571625"/>
            <a:ext cx="7786687" cy="400050"/>
          </a:xfrm>
          <a:prstGeom prst="rect">
            <a:avLst/>
          </a:prstGeom>
          <a:noFill/>
          <a:ln w="9525">
            <a:noFill/>
            <a:miter lim="800000"/>
            <a:headEnd/>
            <a:tailEnd/>
          </a:ln>
        </p:spPr>
        <p:txBody>
          <a:bodyPr>
            <a:spAutoFit/>
          </a:bodyPr>
          <a:lstStyle/>
          <a:p>
            <a:r>
              <a:rPr lang="lv-LV" sz="2000"/>
              <a:t> </a:t>
            </a:r>
          </a:p>
        </p:txBody>
      </p:sp>
      <p:sp>
        <p:nvSpPr>
          <p:cNvPr id="35844" name="TextBox 9"/>
          <p:cNvSpPr txBox="1">
            <a:spLocks noChangeArrowheads="1"/>
          </p:cNvSpPr>
          <p:nvPr/>
        </p:nvSpPr>
        <p:spPr bwMode="auto">
          <a:xfrm>
            <a:off x="642938" y="1500188"/>
            <a:ext cx="8001000" cy="1384300"/>
          </a:xfrm>
          <a:prstGeom prst="rect">
            <a:avLst/>
          </a:prstGeom>
          <a:noFill/>
          <a:ln w="9525">
            <a:noFill/>
            <a:miter lim="800000"/>
            <a:headEnd/>
            <a:tailEnd/>
          </a:ln>
        </p:spPr>
        <p:txBody>
          <a:bodyPr>
            <a:spAutoFit/>
          </a:bodyPr>
          <a:lstStyle/>
          <a:p>
            <a:endParaRPr lang="lv-LV" sz="2800"/>
          </a:p>
          <a:p>
            <a:endParaRPr lang="lv-LV" sz="2800"/>
          </a:p>
          <a:p>
            <a:endParaRPr lang="lv-LV" sz="2800"/>
          </a:p>
        </p:txBody>
      </p:sp>
      <p:sp>
        <p:nvSpPr>
          <p:cNvPr id="7" name="Rectangle 6"/>
          <p:cNvSpPr>
            <a:spLocks/>
          </p:cNvSpPr>
          <p:nvPr/>
        </p:nvSpPr>
        <p:spPr bwMode="auto">
          <a:xfrm>
            <a:off x="5857875" y="6572250"/>
            <a:ext cx="5929313" cy="214313"/>
          </a:xfrm>
          <a:prstGeom prst="rect">
            <a:avLst/>
          </a:prstGeom>
          <a:noFill/>
          <a:ln w="12700">
            <a:noFill/>
            <a:miter lim="800000"/>
            <a:headEnd/>
            <a:tailEnd/>
          </a:ln>
        </p:spPr>
        <p:txBody>
          <a:bodyPr>
            <a:spAutoFit/>
          </a:bodyPr>
          <a:lstStyle/>
          <a:p>
            <a:pPr>
              <a:lnSpc>
                <a:spcPct val="79000"/>
              </a:lnSpc>
              <a:defRPr/>
            </a:pPr>
            <a:r>
              <a:rPr lang="lv-LV" sz="1000" dirty="0">
                <a:latin typeface="+mn-lt"/>
                <a:cs typeface="Times New Roman" pitchFamily="18" charset="0"/>
              </a:rPr>
              <a:t>Attēla avots: Agnese Gailuma, 2012</a:t>
            </a:r>
            <a:endParaRPr lang="en-US" sz="1000" u="sng" dirty="0">
              <a:solidFill>
                <a:schemeClr val="accent1">
                  <a:lumMod val="50000"/>
                </a:schemeClr>
              </a:solidFill>
              <a:latin typeface="+mn-lt"/>
              <a:cs typeface="Times New Roman" pitchFamily="18" charset="0"/>
            </a:endParaRPr>
          </a:p>
        </p:txBody>
      </p:sp>
      <p:pic>
        <p:nvPicPr>
          <p:cNvPr id="35846" name="Picture 2" descr="C:\Users\Agnese\Desktop\latvija_objekti\latvija_lat.png"/>
          <p:cNvPicPr>
            <a:picLocks noChangeAspect="1" noChangeArrowheads="1"/>
          </p:cNvPicPr>
          <p:nvPr/>
        </p:nvPicPr>
        <p:blipFill>
          <a:blip r:embed="rId2"/>
          <a:srcRect/>
          <a:stretch>
            <a:fillRect/>
          </a:stretch>
        </p:blipFill>
        <p:spPr bwMode="auto">
          <a:xfrm>
            <a:off x="71438" y="361950"/>
            <a:ext cx="8929687" cy="5495925"/>
          </a:xfrm>
          <a:prstGeom prst="rect">
            <a:avLst/>
          </a:prstGeom>
          <a:noFill/>
          <a:ln w="9525">
            <a:noFill/>
            <a:miter lim="800000"/>
            <a:headEnd/>
            <a:tailEnd/>
          </a:ln>
        </p:spPr>
      </p:pic>
      <p:sp>
        <p:nvSpPr>
          <p:cNvPr id="35848" name="TextBox 6"/>
          <p:cNvSpPr txBox="1">
            <a:spLocks noChangeArrowheads="1"/>
          </p:cNvSpPr>
          <p:nvPr/>
        </p:nvSpPr>
        <p:spPr bwMode="auto">
          <a:xfrm>
            <a:off x="1042988" y="44450"/>
            <a:ext cx="7358062" cy="457200"/>
          </a:xfrm>
          <a:prstGeom prst="rect">
            <a:avLst/>
          </a:prstGeom>
          <a:noFill/>
          <a:ln w="9525">
            <a:noFill/>
            <a:miter lim="800000"/>
            <a:headEnd/>
            <a:tailEnd/>
          </a:ln>
        </p:spPr>
        <p:txBody>
          <a:bodyPr>
            <a:spAutoFit/>
          </a:bodyPr>
          <a:lstStyle/>
          <a:p>
            <a:pPr algn="ctr"/>
            <a:r>
              <a:rPr lang="lv-LV" sz="2400" b="1"/>
              <a:t>Pētījuma teritoriju izvietojums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ext Box 4"/>
          <p:cNvSpPr txBox="1">
            <a:spLocks noChangeArrowheads="1"/>
          </p:cNvSpPr>
          <p:nvPr/>
        </p:nvSpPr>
        <p:spPr bwMode="auto">
          <a:xfrm>
            <a:off x="-36513" y="6308725"/>
            <a:ext cx="7920038" cy="549275"/>
          </a:xfrm>
          <a:prstGeom prst="rect">
            <a:avLst/>
          </a:prstGeom>
          <a:noFill/>
          <a:ln w="9525">
            <a:noFill/>
            <a:miter lim="800000"/>
            <a:headEnd/>
            <a:tailEnd/>
          </a:ln>
        </p:spPr>
        <p:txBody>
          <a:bodyPr>
            <a:spAutoFit/>
          </a:bodyPr>
          <a:lstStyle/>
          <a:p>
            <a:r>
              <a:rPr lang="lv-LV" sz="1000" b="1">
                <a:solidFill>
                  <a:srgbClr val="003366"/>
                </a:solidFill>
              </a:rPr>
              <a:t>ESF projekts „Starpnozaru zinātnieku grupas un modeļu </a:t>
            </a:r>
          </a:p>
          <a:p>
            <a:r>
              <a:rPr lang="lv-LV" sz="1000" b="1">
                <a:solidFill>
                  <a:srgbClr val="003366"/>
                </a:solidFill>
              </a:rPr>
              <a:t>sistēmas izveide pazemes ūdeņu pētījumiem”</a:t>
            </a:r>
          </a:p>
          <a:p>
            <a:r>
              <a:rPr lang="lv-LV" sz="1000">
                <a:solidFill>
                  <a:srgbClr val="003366"/>
                </a:solidFill>
              </a:rPr>
              <a:t>Līguma Nr. 2009/0212/1DP/1.1.1.2.0/09/APIA/VIAA/060</a:t>
            </a:r>
          </a:p>
        </p:txBody>
      </p:sp>
      <p:sp>
        <p:nvSpPr>
          <p:cNvPr id="36866" name="TextBox 5"/>
          <p:cNvSpPr txBox="1">
            <a:spLocks noChangeArrowheads="1"/>
          </p:cNvSpPr>
          <p:nvPr/>
        </p:nvSpPr>
        <p:spPr bwMode="auto">
          <a:xfrm>
            <a:off x="500063" y="1500188"/>
            <a:ext cx="7572375" cy="369887"/>
          </a:xfrm>
          <a:prstGeom prst="rect">
            <a:avLst/>
          </a:prstGeom>
          <a:noFill/>
          <a:ln w="9525">
            <a:noFill/>
            <a:miter lim="800000"/>
            <a:headEnd/>
            <a:tailEnd/>
          </a:ln>
        </p:spPr>
        <p:txBody>
          <a:bodyPr>
            <a:spAutoFit/>
          </a:bodyPr>
          <a:lstStyle/>
          <a:p>
            <a:pPr>
              <a:buFont typeface="Arial" charset="0"/>
              <a:buChar char="•"/>
            </a:pPr>
            <a:endParaRPr lang="en-US"/>
          </a:p>
        </p:txBody>
      </p:sp>
      <p:sp>
        <p:nvSpPr>
          <p:cNvPr id="36867" name="TextBox 6"/>
          <p:cNvSpPr txBox="1">
            <a:spLocks noChangeArrowheads="1"/>
          </p:cNvSpPr>
          <p:nvPr/>
        </p:nvSpPr>
        <p:spPr bwMode="auto">
          <a:xfrm>
            <a:off x="928688" y="142875"/>
            <a:ext cx="7358062" cy="519113"/>
          </a:xfrm>
          <a:prstGeom prst="rect">
            <a:avLst/>
          </a:prstGeom>
          <a:noFill/>
          <a:ln w="9525">
            <a:noFill/>
            <a:miter lim="800000"/>
            <a:headEnd/>
            <a:tailEnd/>
          </a:ln>
        </p:spPr>
        <p:txBody>
          <a:bodyPr>
            <a:spAutoFit/>
          </a:bodyPr>
          <a:lstStyle/>
          <a:p>
            <a:pPr algn="ctr"/>
            <a:r>
              <a:rPr lang="lv-LV" sz="2800" b="1"/>
              <a:t>Monitoringa komponentes</a:t>
            </a:r>
          </a:p>
        </p:txBody>
      </p:sp>
      <p:sp>
        <p:nvSpPr>
          <p:cNvPr id="36868" name="TextBox 7"/>
          <p:cNvSpPr txBox="1">
            <a:spLocks noChangeArrowheads="1"/>
          </p:cNvSpPr>
          <p:nvPr/>
        </p:nvSpPr>
        <p:spPr bwMode="auto">
          <a:xfrm>
            <a:off x="500063" y="1571625"/>
            <a:ext cx="7786687" cy="400050"/>
          </a:xfrm>
          <a:prstGeom prst="rect">
            <a:avLst/>
          </a:prstGeom>
          <a:noFill/>
          <a:ln w="9525">
            <a:noFill/>
            <a:miter lim="800000"/>
            <a:headEnd/>
            <a:tailEnd/>
          </a:ln>
        </p:spPr>
        <p:txBody>
          <a:bodyPr>
            <a:spAutoFit/>
          </a:bodyPr>
          <a:lstStyle/>
          <a:p>
            <a:r>
              <a:rPr lang="lv-LV" sz="2000"/>
              <a:t> </a:t>
            </a:r>
          </a:p>
        </p:txBody>
      </p:sp>
      <p:sp>
        <p:nvSpPr>
          <p:cNvPr id="36869" name="TextBox 9"/>
          <p:cNvSpPr txBox="1">
            <a:spLocks noChangeArrowheads="1"/>
          </p:cNvSpPr>
          <p:nvPr/>
        </p:nvSpPr>
        <p:spPr bwMode="auto">
          <a:xfrm>
            <a:off x="642938" y="1500188"/>
            <a:ext cx="8001000" cy="1384300"/>
          </a:xfrm>
          <a:prstGeom prst="rect">
            <a:avLst/>
          </a:prstGeom>
          <a:noFill/>
          <a:ln w="9525">
            <a:noFill/>
            <a:miter lim="800000"/>
            <a:headEnd/>
            <a:tailEnd/>
          </a:ln>
        </p:spPr>
        <p:txBody>
          <a:bodyPr>
            <a:spAutoFit/>
          </a:bodyPr>
          <a:lstStyle/>
          <a:p>
            <a:pPr algn="just"/>
            <a:endParaRPr lang="lv-LV" sz="2800"/>
          </a:p>
          <a:p>
            <a:endParaRPr lang="lv-LV" sz="2800"/>
          </a:p>
          <a:p>
            <a:endParaRPr lang="lv-LV" sz="2800"/>
          </a:p>
        </p:txBody>
      </p:sp>
      <p:grpSp>
        <p:nvGrpSpPr>
          <p:cNvPr id="2" name="Group 23"/>
          <p:cNvGrpSpPr>
            <a:grpSpLocks/>
          </p:cNvGrpSpPr>
          <p:nvPr/>
        </p:nvGrpSpPr>
        <p:grpSpPr bwMode="auto">
          <a:xfrm>
            <a:off x="250825" y="3933825"/>
            <a:ext cx="3230563" cy="2179638"/>
            <a:chOff x="250825" y="3933825"/>
            <a:chExt cx="3230564" cy="2178911"/>
          </a:xfrm>
        </p:grpSpPr>
        <p:pic>
          <p:nvPicPr>
            <p:cNvPr id="36891" name="Picture 55" descr="pārgāzne"/>
            <p:cNvPicPr>
              <a:picLocks noChangeAspect="1" noChangeArrowheads="1"/>
            </p:cNvPicPr>
            <p:nvPr/>
          </p:nvPicPr>
          <p:blipFill>
            <a:blip r:embed="rId2"/>
            <a:srcRect/>
            <a:stretch>
              <a:fillRect/>
            </a:stretch>
          </p:blipFill>
          <p:spPr bwMode="auto">
            <a:xfrm>
              <a:off x="250825" y="3933825"/>
              <a:ext cx="3169047" cy="1960563"/>
            </a:xfrm>
            <a:prstGeom prst="rect">
              <a:avLst/>
            </a:prstGeom>
            <a:noFill/>
            <a:ln w="9525">
              <a:noFill/>
              <a:miter lim="800000"/>
              <a:headEnd/>
              <a:tailEnd/>
            </a:ln>
          </p:spPr>
        </p:pic>
        <p:sp>
          <p:nvSpPr>
            <p:cNvPr id="13" name="AutoShape 58"/>
            <p:cNvSpPr>
              <a:spLocks noChangeArrowheads="1"/>
            </p:cNvSpPr>
            <p:nvPr/>
          </p:nvSpPr>
          <p:spPr bwMode="auto">
            <a:xfrm>
              <a:off x="1643063" y="5373208"/>
              <a:ext cx="1838326" cy="739528"/>
            </a:xfrm>
            <a:prstGeom prst="flowChartProcess">
              <a:avLst/>
            </a:prstGeom>
            <a:noFill/>
            <a:ln w="9525">
              <a:solidFill>
                <a:srgbClr val="FFFF99"/>
              </a:solidFill>
              <a:miter lim="800000"/>
              <a:headEnd/>
              <a:tailEnd/>
            </a:ln>
            <a:effectLst/>
          </p:spPr>
          <p:txBody>
            <a:bodyPr>
              <a:spAutoFit/>
            </a:bodyPr>
            <a:lstStyle/>
            <a:p>
              <a:pPr algn="r" eaLnBrk="0" hangingPunct="0">
                <a:spcBef>
                  <a:spcPct val="50000"/>
                </a:spcBef>
              </a:pPr>
              <a:r>
                <a:rPr lang="lv-LV" sz="1400">
                  <a:effectLst>
                    <a:outerShdw blurRad="38100" dist="38100" dir="2700000" algn="tl">
                      <a:srgbClr val="C0C0C0"/>
                    </a:outerShdw>
                  </a:effectLst>
                </a:rPr>
                <a:t>Pārgāzne  atslogošanās mērīšanai</a:t>
              </a:r>
              <a:endParaRPr lang="en-GB" sz="1400">
                <a:effectLst>
                  <a:outerShdw blurRad="38100" dist="38100" dir="2700000" algn="tl">
                    <a:srgbClr val="C0C0C0"/>
                  </a:outerShdw>
                </a:effectLst>
              </a:endParaRPr>
            </a:p>
          </p:txBody>
        </p:sp>
        <p:sp>
          <p:nvSpPr>
            <p:cNvPr id="36893" name="Line 59"/>
            <p:cNvSpPr>
              <a:spLocks noChangeShapeType="1"/>
            </p:cNvSpPr>
            <p:nvPr/>
          </p:nvSpPr>
          <p:spPr bwMode="auto">
            <a:xfrm flipH="1" flipV="1">
              <a:off x="2051050" y="5157788"/>
              <a:ext cx="217488" cy="287337"/>
            </a:xfrm>
            <a:prstGeom prst="line">
              <a:avLst/>
            </a:prstGeom>
            <a:noFill/>
            <a:ln w="38100">
              <a:solidFill>
                <a:srgbClr val="FFFF99"/>
              </a:solidFill>
              <a:round/>
              <a:headEnd/>
              <a:tailEnd type="stealth" w="lg" len="lg"/>
            </a:ln>
          </p:spPr>
          <p:txBody>
            <a:bodyPr wrap="none" anchor="ctr"/>
            <a:lstStyle/>
            <a:p>
              <a:endParaRPr lang="en-US"/>
            </a:p>
          </p:txBody>
        </p:sp>
      </p:grpSp>
      <p:grpSp>
        <p:nvGrpSpPr>
          <p:cNvPr id="3" name="Group 21"/>
          <p:cNvGrpSpPr>
            <a:grpSpLocks/>
          </p:cNvGrpSpPr>
          <p:nvPr/>
        </p:nvGrpSpPr>
        <p:grpSpPr bwMode="auto">
          <a:xfrm>
            <a:off x="3286125" y="1243013"/>
            <a:ext cx="3214688" cy="2495550"/>
            <a:chOff x="3286139" y="1242940"/>
            <a:chExt cx="3214350" cy="2495623"/>
          </a:xfrm>
        </p:grpSpPr>
        <p:pic>
          <p:nvPicPr>
            <p:cNvPr id="36888" name="Picture 56" descr="virsz_not_ foto"/>
            <p:cNvPicPr>
              <a:picLocks noChangeAspect="1" noChangeArrowheads="1"/>
            </p:cNvPicPr>
            <p:nvPr/>
          </p:nvPicPr>
          <p:blipFill>
            <a:blip r:embed="rId3"/>
            <a:srcRect/>
            <a:stretch>
              <a:fillRect/>
            </a:stretch>
          </p:blipFill>
          <p:spPr bwMode="auto">
            <a:xfrm>
              <a:off x="3492500" y="1700808"/>
              <a:ext cx="2715909" cy="2037755"/>
            </a:xfrm>
            <a:prstGeom prst="rect">
              <a:avLst/>
            </a:prstGeom>
            <a:noFill/>
            <a:ln w="9525">
              <a:noFill/>
              <a:miter lim="800000"/>
              <a:headEnd/>
              <a:tailEnd/>
            </a:ln>
          </p:spPr>
        </p:pic>
        <p:sp>
          <p:nvSpPr>
            <p:cNvPr id="17" name="Rectangle 60"/>
            <p:cNvSpPr>
              <a:spLocks noChangeArrowheads="1"/>
            </p:cNvSpPr>
            <p:nvPr/>
          </p:nvSpPr>
          <p:spPr bwMode="auto">
            <a:xfrm>
              <a:off x="3286139" y="1242940"/>
              <a:ext cx="3214350" cy="376248"/>
            </a:xfrm>
            <a:prstGeom prst="rect">
              <a:avLst/>
            </a:prstGeom>
            <a:noFill/>
            <a:ln w="9525">
              <a:solidFill>
                <a:srgbClr val="3366FF"/>
              </a:solidFill>
              <a:miter lim="800000"/>
              <a:headEnd/>
              <a:tailEnd/>
            </a:ln>
            <a:effectLst/>
          </p:spPr>
          <p:txBody>
            <a:bodyPr>
              <a:spAutoFit/>
            </a:bodyPr>
            <a:lstStyle/>
            <a:p>
              <a:pPr eaLnBrk="0" hangingPunct="0">
                <a:spcBef>
                  <a:spcPct val="50000"/>
                </a:spcBef>
              </a:pPr>
              <a:r>
                <a:rPr lang="lv-LV">
                  <a:solidFill>
                    <a:schemeClr val="accent2"/>
                  </a:solidFill>
                  <a:effectLst>
                    <a:outerShdw blurRad="38100" dist="38100" dir="2700000" algn="tl">
                      <a:srgbClr val="C0C0C0"/>
                    </a:outerShdw>
                  </a:effectLst>
                </a:rPr>
                <a:t>Virszemes noteces mērīšana</a:t>
              </a:r>
              <a:endParaRPr lang="en-GB" sz="2000"/>
            </a:p>
          </p:txBody>
        </p:sp>
        <p:sp>
          <p:nvSpPr>
            <p:cNvPr id="36890" name="Line 61"/>
            <p:cNvSpPr>
              <a:spLocks noChangeShapeType="1"/>
            </p:cNvSpPr>
            <p:nvPr/>
          </p:nvSpPr>
          <p:spPr bwMode="auto">
            <a:xfrm flipH="1">
              <a:off x="5364163" y="1628775"/>
              <a:ext cx="144462" cy="1295400"/>
            </a:xfrm>
            <a:prstGeom prst="line">
              <a:avLst/>
            </a:prstGeom>
            <a:noFill/>
            <a:ln w="38100">
              <a:solidFill>
                <a:srgbClr val="3366FF"/>
              </a:solidFill>
              <a:round/>
              <a:headEnd/>
              <a:tailEnd type="stealth" w="lg" len="lg"/>
            </a:ln>
          </p:spPr>
          <p:txBody>
            <a:bodyPr wrap="none" anchor="ctr"/>
            <a:lstStyle/>
            <a:p>
              <a:endParaRPr lang="en-US"/>
            </a:p>
          </p:txBody>
        </p:sp>
      </p:grpSp>
      <p:grpSp>
        <p:nvGrpSpPr>
          <p:cNvPr id="4" name="Group 20"/>
          <p:cNvGrpSpPr>
            <a:grpSpLocks/>
          </p:cNvGrpSpPr>
          <p:nvPr/>
        </p:nvGrpSpPr>
        <p:grpSpPr bwMode="auto">
          <a:xfrm>
            <a:off x="250825" y="620713"/>
            <a:ext cx="3128963" cy="3065462"/>
            <a:chOff x="250825" y="620713"/>
            <a:chExt cx="3128963" cy="3065462"/>
          </a:xfrm>
        </p:grpSpPr>
        <p:pic>
          <p:nvPicPr>
            <p:cNvPr id="36885" name="Picture 57" descr="metst"/>
            <p:cNvPicPr>
              <a:picLocks noChangeAspect="1" noChangeArrowheads="1"/>
            </p:cNvPicPr>
            <p:nvPr/>
          </p:nvPicPr>
          <p:blipFill>
            <a:blip r:embed="rId4"/>
            <a:srcRect/>
            <a:stretch>
              <a:fillRect/>
            </a:stretch>
          </p:blipFill>
          <p:spPr bwMode="auto">
            <a:xfrm>
              <a:off x="395288" y="1700213"/>
              <a:ext cx="2984500" cy="1985962"/>
            </a:xfrm>
            <a:prstGeom prst="rect">
              <a:avLst/>
            </a:prstGeom>
            <a:noFill/>
            <a:ln w="9525">
              <a:noFill/>
              <a:miter lim="800000"/>
              <a:headEnd/>
              <a:tailEnd/>
            </a:ln>
          </p:spPr>
        </p:pic>
        <p:sp>
          <p:nvSpPr>
            <p:cNvPr id="21" name="Rectangle 62"/>
            <p:cNvSpPr>
              <a:spLocks noChangeArrowheads="1"/>
            </p:cNvSpPr>
            <p:nvPr/>
          </p:nvSpPr>
          <p:spPr bwMode="auto">
            <a:xfrm>
              <a:off x="250825" y="620713"/>
              <a:ext cx="1524000" cy="650875"/>
            </a:xfrm>
            <a:prstGeom prst="rect">
              <a:avLst/>
            </a:prstGeom>
            <a:noFill/>
            <a:ln w="9525">
              <a:solidFill>
                <a:srgbClr val="800000"/>
              </a:solidFill>
              <a:miter lim="800000"/>
              <a:headEnd/>
              <a:tailEnd/>
            </a:ln>
            <a:effectLst/>
          </p:spPr>
          <p:txBody>
            <a:bodyPr>
              <a:spAutoFit/>
            </a:bodyPr>
            <a:lstStyle/>
            <a:p>
              <a:pPr eaLnBrk="0" hangingPunct="0">
                <a:spcBef>
                  <a:spcPct val="50000"/>
                </a:spcBef>
              </a:pPr>
              <a:r>
                <a:rPr lang="lv-LV">
                  <a:effectLst>
                    <a:outerShdw blurRad="38100" dist="38100" dir="2700000" algn="tl">
                      <a:srgbClr val="C0C0C0"/>
                    </a:outerShdw>
                  </a:effectLst>
                </a:rPr>
                <a:t>Automātiskā meteostacija</a:t>
              </a:r>
              <a:endParaRPr lang="en-GB" sz="2000">
                <a:effectLst>
                  <a:outerShdw blurRad="38100" dist="38100" dir="2700000" algn="tl">
                    <a:srgbClr val="C0C0C0"/>
                  </a:outerShdw>
                </a:effectLst>
              </a:endParaRPr>
            </a:p>
          </p:txBody>
        </p:sp>
        <p:sp>
          <p:nvSpPr>
            <p:cNvPr id="36887" name="Line 63"/>
            <p:cNvSpPr>
              <a:spLocks noChangeShapeType="1"/>
            </p:cNvSpPr>
            <p:nvPr/>
          </p:nvSpPr>
          <p:spPr bwMode="auto">
            <a:xfrm>
              <a:off x="1116013" y="1268413"/>
              <a:ext cx="215900" cy="936625"/>
            </a:xfrm>
            <a:prstGeom prst="line">
              <a:avLst/>
            </a:prstGeom>
            <a:noFill/>
            <a:ln w="38100">
              <a:solidFill>
                <a:srgbClr val="800000"/>
              </a:solidFill>
              <a:round/>
              <a:headEnd/>
              <a:tailEnd type="stealth" w="lg" len="lg"/>
            </a:ln>
          </p:spPr>
          <p:txBody>
            <a:bodyPr wrap="none" anchor="ctr"/>
            <a:lstStyle/>
            <a:p>
              <a:endParaRPr lang="en-US"/>
            </a:p>
          </p:txBody>
        </p:sp>
      </p:grpSp>
      <p:grpSp>
        <p:nvGrpSpPr>
          <p:cNvPr id="5" name="Group 25"/>
          <p:cNvGrpSpPr>
            <a:grpSpLocks/>
          </p:cNvGrpSpPr>
          <p:nvPr/>
        </p:nvGrpSpPr>
        <p:grpSpPr bwMode="auto">
          <a:xfrm>
            <a:off x="6264275" y="3933825"/>
            <a:ext cx="2771775" cy="2789238"/>
            <a:chOff x="6264275" y="3933056"/>
            <a:chExt cx="2772221" cy="2789896"/>
          </a:xfrm>
        </p:grpSpPr>
        <p:pic>
          <p:nvPicPr>
            <p:cNvPr id="36882" name="Picture 5" descr="kausini mellupite"/>
            <p:cNvPicPr>
              <a:picLocks noChangeAspect="1" noChangeArrowheads="1"/>
            </p:cNvPicPr>
            <p:nvPr/>
          </p:nvPicPr>
          <p:blipFill>
            <a:blip r:embed="rId5"/>
            <a:srcRect/>
            <a:stretch>
              <a:fillRect/>
            </a:stretch>
          </p:blipFill>
          <p:spPr bwMode="auto">
            <a:xfrm>
              <a:off x="6264275" y="3933056"/>
              <a:ext cx="2772221" cy="2012950"/>
            </a:xfrm>
            <a:prstGeom prst="rect">
              <a:avLst/>
            </a:prstGeom>
            <a:noFill/>
            <a:ln w="9525">
              <a:noFill/>
              <a:miter lim="800000"/>
              <a:headEnd/>
              <a:tailEnd/>
            </a:ln>
          </p:spPr>
        </p:pic>
        <p:sp>
          <p:nvSpPr>
            <p:cNvPr id="25" name="Rectangle 68"/>
            <p:cNvSpPr>
              <a:spLocks noChangeArrowheads="1"/>
            </p:cNvSpPr>
            <p:nvPr/>
          </p:nvSpPr>
          <p:spPr bwMode="auto">
            <a:xfrm>
              <a:off x="6715198" y="6071923"/>
              <a:ext cx="1873551" cy="651029"/>
            </a:xfrm>
            <a:prstGeom prst="rect">
              <a:avLst/>
            </a:prstGeom>
            <a:noFill/>
            <a:ln w="9525">
              <a:solidFill>
                <a:srgbClr val="3366FF"/>
              </a:solidFill>
              <a:miter lim="800000"/>
              <a:headEnd/>
              <a:tailEnd/>
            </a:ln>
            <a:effectLst/>
          </p:spPr>
          <p:txBody>
            <a:bodyPr>
              <a:spAutoFit/>
            </a:bodyPr>
            <a:lstStyle/>
            <a:p>
              <a:pPr eaLnBrk="0" hangingPunct="0">
                <a:spcBef>
                  <a:spcPct val="50000"/>
                </a:spcBef>
              </a:pPr>
              <a:r>
                <a:rPr lang="lv-LV">
                  <a:solidFill>
                    <a:schemeClr val="accent2"/>
                  </a:solidFill>
                  <a:effectLst>
                    <a:outerShdw blurRad="38100" dist="38100" dir="2700000" algn="tl">
                      <a:srgbClr val="C0C0C0"/>
                    </a:outerShdw>
                  </a:effectLst>
                </a:rPr>
                <a:t>Drenu noteces kausiņi</a:t>
              </a:r>
              <a:endParaRPr lang="en-GB" sz="2000"/>
            </a:p>
          </p:txBody>
        </p:sp>
        <p:sp>
          <p:nvSpPr>
            <p:cNvPr id="36884" name="Line 69"/>
            <p:cNvSpPr>
              <a:spLocks noChangeShapeType="1"/>
            </p:cNvSpPr>
            <p:nvPr/>
          </p:nvSpPr>
          <p:spPr bwMode="auto">
            <a:xfrm flipV="1">
              <a:off x="7380288" y="5143081"/>
              <a:ext cx="144462" cy="1008063"/>
            </a:xfrm>
            <a:prstGeom prst="line">
              <a:avLst/>
            </a:prstGeom>
            <a:noFill/>
            <a:ln w="38100">
              <a:solidFill>
                <a:srgbClr val="3366FF"/>
              </a:solidFill>
              <a:round/>
              <a:headEnd/>
              <a:tailEnd type="stealth" w="lg" len="lg"/>
            </a:ln>
          </p:spPr>
          <p:txBody>
            <a:bodyPr wrap="none" anchor="ctr"/>
            <a:lstStyle/>
            <a:p>
              <a:endParaRPr lang="en-US"/>
            </a:p>
          </p:txBody>
        </p:sp>
      </p:grpSp>
      <p:grpSp>
        <p:nvGrpSpPr>
          <p:cNvPr id="9" name="Group 24"/>
          <p:cNvGrpSpPr>
            <a:grpSpLocks/>
          </p:cNvGrpSpPr>
          <p:nvPr/>
        </p:nvGrpSpPr>
        <p:grpSpPr bwMode="auto">
          <a:xfrm>
            <a:off x="3492500" y="3933825"/>
            <a:ext cx="2641600" cy="2738438"/>
            <a:chOff x="3492500" y="3933825"/>
            <a:chExt cx="2641600" cy="2738302"/>
          </a:xfrm>
        </p:grpSpPr>
        <p:pic>
          <p:nvPicPr>
            <p:cNvPr id="36879" name="Picture 103" descr="DSCF6434"/>
            <p:cNvPicPr>
              <a:picLocks noChangeAspect="1" noChangeArrowheads="1"/>
            </p:cNvPicPr>
            <p:nvPr/>
          </p:nvPicPr>
          <p:blipFill>
            <a:blip r:embed="rId6"/>
            <a:srcRect/>
            <a:stretch>
              <a:fillRect/>
            </a:stretch>
          </p:blipFill>
          <p:spPr bwMode="auto">
            <a:xfrm>
              <a:off x="3492500" y="3933825"/>
              <a:ext cx="2641600" cy="1982788"/>
            </a:xfrm>
            <a:prstGeom prst="rect">
              <a:avLst/>
            </a:prstGeom>
            <a:noFill/>
            <a:ln w="9525">
              <a:noFill/>
              <a:miter lim="800000"/>
              <a:headEnd/>
              <a:tailEnd/>
            </a:ln>
          </p:spPr>
        </p:pic>
        <p:sp>
          <p:nvSpPr>
            <p:cNvPr id="29" name="Rectangle 67"/>
            <p:cNvSpPr>
              <a:spLocks noChangeArrowheads="1"/>
            </p:cNvSpPr>
            <p:nvPr/>
          </p:nvSpPr>
          <p:spPr bwMode="auto">
            <a:xfrm>
              <a:off x="3924300" y="6021284"/>
              <a:ext cx="2087563" cy="650843"/>
            </a:xfrm>
            <a:prstGeom prst="rect">
              <a:avLst/>
            </a:prstGeom>
            <a:noFill/>
            <a:ln w="9525">
              <a:solidFill>
                <a:srgbClr val="800000"/>
              </a:solidFill>
              <a:miter lim="800000"/>
              <a:headEnd/>
              <a:tailEnd/>
            </a:ln>
            <a:effectLst/>
          </p:spPr>
          <p:txBody>
            <a:bodyPr>
              <a:spAutoFit/>
            </a:bodyPr>
            <a:lstStyle/>
            <a:p>
              <a:pPr eaLnBrk="0" hangingPunct="0">
                <a:spcBef>
                  <a:spcPct val="50000"/>
                </a:spcBef>
              </a:pPr>
              <a:r>
                <a:rPr lang="lv-LV">
                  <a:effectLst>
                    <a:outerShdw blurRad="38100" dist="38100" dir="2700000" algn="tl">
                      <a:srgbClr val="C0C0C0"/>
                    </a:outerShdw>
                  </a:effectLst>
                </a:rPr>
                <a:t>Drenu pārgāznes noteces mērīšana</a:t>
              </a:r>
              <a:endParaRPr lang="en-GB" sz="2000">
                <a:effectLst>
                  <a:outerShdw blurRad="38100" dist="38100" dir="2700000" algn="tl">
                    <a:srgbClr val="C0C0C0"/>
                  </a:outerShdw>
                </a:effectLst>
              </a:endParaRPr>
            </a:p>
          </p:txBody>
        </p:sp>
        <p:sp>
          <p:nvSpPr>
            <p:cNvPr id="36881" name="Line 70"/>
            <p:cNvSpPr>
              <a:spLocks noChangeShapeType="1"/>
            </p:cNvSpPr>
            <p:nvPr/>
          </p:nvSpPr>
          <p:spPr bwMode="auto">
            <a:xfrm flipV="1">
              <a:off x="4356100" y="5516563"/>
              <a:ext cx="287338" cy="504825"/>
            </a:xfrm>
            <a:prstGeom prst="line">
              <a:avLst/>
            </a:prstGeom>
            <a:noFill/>
            <a:ln w="38100">
              <a:solidFill>
                <a:srgbClr val="800000"/>
              </a:solidFill>
              <a:round/>
              <a:headEnd/>
              <a:tailEnd type="stealth" w="lg" len="lg"/>
            </a:ln>
          </p:spPr>
          <p:txBody>
            <a:bodyPr wrap="none" anchor="ctr"/>
            <a:lstStyle/>
            <a:p>
              <a:endParaRPr lang="en-US"/>
            </a:p>
          </p:txBody>
        </p:sp>
      </p:grpSp>
      <p:grpSp>
        <p:nvGrpSpPr>
          <p:cNvPr id="11" name="Group 22"/>
          <p:cNvGrpSpPr>
            <a:grpSpLocks/>
          </p:cNvGrpSpPr>
          <p:nvPr/>
        </p:nvGrpSpPr>
        <p:grpSpPr bwMode="auto">
          <a:xfrm>
            <a:off x="6300788" y="692150"/>
            <a:ext cx="2735262" cy="3060700"/>
            <a:chOff x="6300192" y="692150"/>
            <a:chExt cx="2735262" cy="3061295"/>
          </a:xfrm>
        </p:grpSpPr>
        <p:pic>
          <p:nvPicPr>
            <p:cNvPr id="36876" name="Picture 104" descr="DSCF6450"/>
            <p:cNvPicPr>
              <a:picLocks noChangeAspect="1" noChangeArrowheads="1"/>
            </p:cNvPicPr>
            <p:nvPr/>
          </p:nvPicPr>
          <p:blipFill>
            <a:blip r:embed="rId7"/>
            <a:srcRect/>
            <a:stretch>
              <a:fillRect/>
            </a:stretch>
          </p:blipFill>
          <p:spPr bwMode="auto">
            <a:xfrm>
              <a:off x="6300192" y="1700808"/>
              <a:ext cx="2735262" cy="2052637"/>
            </a:xfrm>
            <a:prstGeom prst="rect">
              <a:avLst/>
            </a:prstGeom>
            <a:noFill/>
            <a:ln w="9525">
              <a:noFill/>
              <a:miter lim="800000"/>
              <a:headEnd/>
              <a:tailEnd/>
            </a:ln>
          </p:spPr>
        </p:pic>
        <p:sp>
          <p:nvSpPr>
            <p:cNvPr id="33" name="Rectangle 71"/>
            <p:cNvSpPr>
              <a:spLocks noChangeArrowheads="1"/>
            </p:cNvSpPr>
            <p:nvPr/>
          </p:nvSpPr>
          <p:spPr bwMode="auto">
            <a:xfrm>
              <a:off x="6731992" y="692150"/>
              <a:ext cx="1524000" cy="651002"/>
            </a:xfrm>
            <a:prstGeom prst="rect">
              <a:avLst/>
            </a:prstGeom>
            <a:noFill/>
            <a:ln w="9525">
              <a:solidFill>
                <a:srgbClr val="800000"/>
              </a:solidFill>
              <a:miter lim="800000"/>
              <a:headEnd/>
              <a:tailEnd/>
            </a:ln>
            <a:effectLst/>
          </p:spPr>
          <p:txBody>
            <a:bodyPr>
              <a:spAutoFit/>
            </a:bodyPr>
            <a:lstStyle/>
            <a:p>
              <a:pPr algn="ctr" eaLnBrk="0" hangingPunct="0">
                <a:spcBef>
                  <a:spcPct val="50000"/>
                </a:spcBef>
              </a:pPr>
              <a:r>
                <a:rPr lang="lv-LV">
                  <a:effectLst>
                    <a:outerShdw blurRad="38100" dist="38100" dir="2700000" algn="tl">
                      <a:srgbClr val="C0C0C0"/>
                    </a:outerShdw>
                  </a:effectLst>
                </a:rPr>
                <a:t>Monitoringa urbums</a:t>
              </a:r>
              <a:endParaRPr lang="en-GB" sz="2000">
                <a:effectLst>
                  <a:outerShdw blurRad="38100" dist="38100" dir="2700000" algn="tl">
                    <a:srgbClr val="C0C0C0"/>
                  </a:outerShdw>
                </a:effectLst>
              </a:endParaRPr>
            </a:p>
          </p:txBody>
        </p:sp>
        <p:sp>
          <p:nvSpPr>
            <p:cNvPr id="36878" name="Line 72"/>
            <p:cNvSpPr>
              <a:spLocks noChangeShapeType="1"/>
            </p:cNvSpPr>
            <p:nvPr/>
          </p:nvSpPr>
          <p:spPr bwMode="auto">
            <a:xfrm>
              <a:off x="7235825" y="1412875"/>
              <a:ext cx="504825" cy="1295400"/>
            </a:xfrm>
            <a:prstGeom prst="line">
              <a:avLst/>
            </a:prstGeom>
            <a:noFill/>
            <a:ln w="38100">
              <a:solidFill>
                <a:srgbClr val="800000"/>
              </a:solidFill>
              <a:round/>
              <a:headEnd/>
              <a:tailEnd type="stealth" w="lg" len="lg"/>
            </a:ln>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dissolv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dissolv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dissolv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dissolve">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ext Box 4"/>
          <p:cNvSpPr txBox="1">
            <a:spLocks noChangeArrowheads="1"/>
          </p:cNvSpPr>
          <p:nvPr/>
        </p:nvSpPr>
        <p:spPr bwMode="auto">
          <a:xfrm>
            <a:off x="-36513" y="6308725"/>
            <a:ext cx="7920038" cy="549275"/>
          </a:xfrm>
          <a:prstGeom prst="rect">
            <a:avLst/>
          </a:prstGeom>
          <a:noFill/>
          <a:ln w="9525">
            <a:noFill/>
            <a:miter lim="800000"/>
            <a:headEnd/>
            <a:tailEnd/>
          </a:ln>
        </p:spPr>
        <p:txBody>
          <a:bodyPr>
            <a:spAutoFit/>
          </a:bodyPr>
          <a:lstStyle/>
          <a:p>
            <a:r>
              <a:rPr lang="lv-LV" sz="1000" b="1">
                <a:solidFill>
                  <a:srgbClr val="003366"/>
                </a:solidFill>
              </a:rPr>
              <a:t>ESF projekts „Starpnozaru zinātnieku grupas un modeļu </a:t>
            </a:r>
          </a:p>
          <a:p>
            <a:r>
              <a:rPr lang="lv-LV" sz="1000" b="1">
                <a:solidFill>
                  <a:srgbClr val="003366"/>
                </a:solidFill>
              </a:rPr>
              <a:t>sistēmas izveide pazemes ūdeņu pētījumiem”</a:t>
            </a:r>
          </a:p>
          <a:p>
            <a:r>
              <a:rPr lang="lv-LV" sz="1000">
                <a:solidFill>
                  <a:srgbClr val="003366"/>
                </a:solidFill>
              </a:rPr>
              <a:t>Līguma Nr. 2009/0212/1DP/1.1.1.2.0/09/APIA/VIAA/060</a:t>
            </a:r>
          </a:p>
        </p:txBody>
      </p:sp>
      <p:sp>
        <p:nvSpPr>
          <p:cNvPr id="38914" name="TextBox 5"/>
          <p:cNvSpPr txBox="1">
            <a:spLocks noChangeArrowheads="1"/>
          </p:cNvSpPr>
          <p:nvPr/>
        </p:nvSpPr>
        <p:spPr bwMode="auto">
          <a:xfrm>
            <a:off x="500063" y="1500188"/>
            <a:ext cx="7572375" cy="369887"/>
          </a:xfrm>
          <a:prstGeom prst="rect">
            <a:avLst/>
          </a:prstGeom>
          <a:noFill/>
          <a:ln w="9525">
            <a:noFill/>
            <a:miter lim="800000"/>
            <a:headEnd/>
            <a:tailEnd/>
          </a:ln>
        </p:spPr>
        <p:txBody>
          <a:bodyPr>
            <a:spAutoFit/>
          </a:bodyPr>
          <a:lstStyle/>
          <a:p>
            <a:pPr>
              <a:buFont typeface="Arial" charset="0"/>
              <a:buChar char="•"/>
            </a:pPr>
            <a:endParaRPr lang="en-US"/>
          </a:p>
        </p:txBody>
      </p:sp>
      <p:sp>
        <p:nvSpPr>
          <p:cNvPr id="38915" name="TextBox 6"/>
          <p:cNvSpPr txBox="1">
            <a:spLocks noChangeArrowheads="1"/>
          </p:cNvSpPr>
          <p:nvPr/>
        </p:nvSpPr>
        <p:spPr bwMode="auto">
          <a:xfrm>
            <a:off x="214313" y="571500"/>
            <a:ext cx="8786812" cy="584200"/>
          </a:xfrm>
          <a:prstGeom prst="rect">
            <a:avLst/>
          </a:prstGeom>
          <a:noFill/>
          <a:ln w="9525">
            <a:noFill/>
            <a:miter lim="800000"/>
            <a:headEnd/>
            <a:tailEnd/>
          </a:ln>
        </p:spPr>
        <p:txBody>
          <a:bodyPr>
            <a:spAutoFit/>
          </a:bodyPr>
          <a:lstStyle/>
          <a:p>
            <a:pPr algn="ctr"/>
            <a:r>
              <a:rPr lang="lv-LV" sz="3200" b="1"/>
              <a:t>Slāpekļa un fosfora koncentrāciju analīze</a:t>
            </a:r>
          </a:p>
        </p:txBody>
      </p:sp>
      <p:sp>
        <p:nvSpPr>
          <p:cNvPr id="38916" name="TextBox 7"/>
          <p:cNvSpPr txBox="1">
            <a:spLocks noChangeArrowheads="1"/>
          </p:cNvSpPr>
          <p:nvPr/>
        </p:nvSpPr>
        <p:spPr bwMode="auto">
          <a:xfrm>
            <a:off x="500063" y="1571625"/>
            <a:ext cx="7786687" cy="400050"/>
          </a:xfrm>
          <a:prstGeom prst="rect">
            <a:avLst/>
          </a:prstGeom>
          <a:noFill/>
          <a:ln w="9525">
            <a:noFill/>
            <a:miter lim="800000"/>
            <a:headEnd/>
            <a:tailEnd/>
          </a:ln>
        </p:spPr>
        <p:txBody>
          <a:bodyPr>
            <a:spAutoFit/>
          </a:bodyPr>
          <a:lstStyle/>
          <a:p>
            <a:r>
              <a:rPr lang="lv-LV" sz="2000"/>
              <a:t> </a:t>
            </a:r>
          </a:p>
        </p:txBody>
      </p:sp>
      <p:sp>
        <p:nvSpPr>
          <p:cNvPr id="38917" name="TextBox 8"/>
          <p:cNvSpPr txBox="1">
            <a:spLocks noChangeArrowheads="1"/>
          </p:cNvSpPr>
          <p:nvPr/>
        </p:nvSpPr>
        <p:spPr bwMode="auto">
          <a:xfrm>
            <a:off x="428625" y="2428875"/>
            <a:ext cx="6572250" cy="2876550"/>
          </a:xfrm>
          <a:prstGeom prst="rect">
            <a:avLst/>
          </a:prstGeom>
          <a:noFill/>
          <a:ln w="9525">
            <a:noFill/>
            <a:miter lim="800000"/>
            <a:headEnd/>
            <a:tailEnd/>
          </a:ln>
        </p:spPr>
        <p:txBody>
          <a:bodyPr>
            <a:spAutoFit/>
          </a:bodyPr>
          <a:lstStyle/>
          <a:p>
            <a:pPr marL="342900" indent="-342900" algn="just">
              <a:spcBef>
                <a:spcPts val="800"/>
              </a:spcBef>
              <a:tabLst>
                <a:tab pos="569913" algn="l"/>
                <a:tab pos="1484313" algn="l"/>
                <a:tab pos="2398713" algn="l"/>
                <a:tab pos="3313113" algn="l"/>
                <a:tab pos="4227513" algn="l"/>
                <a:tab pos="5141913" algn="l"/>
                <a:tab pos="6056313" algn="l"/>
                <a:tab pos="6970713" algn="l"/>
                <a:tab pos="7885113" algn="l"/>
                <a:tab pos="8799513" algn="l"/>
                <a:tab pos="9713913" algn="l"/>
              </a:tabLst>
            </a:pPr>
            <a:endParaRPr lang="lv-LV" sz="2000"/>
          </a:p>
          <a:p>
            <a:pPr marL="342900" indent="-342900" algn="just">
              <a:spcBef>
                <a:spcPts val="800"/>
              </a:spcBef>
              <a:buFont typeface="Wingdings" pitchFamily="2" charset="2"/>
              <a:buChar char="Ø"/>
              <a:tabLst>
                <a:tab pos="569913" algn="l"/>
                <a:tab pos="1484313" algn="l"/>
                <a:tab pos="2398713" algn="l"/>
                <a:tab pos="3313113" algn="l"/>
                <a:tab pos="4227513" algn="l"/>
                <a:tab pos="5141913" algn="l"/>
                <a:tab pos="6056313" algn="l"/>
                <a:tab pos="6970713" algn="l"/>
                <a:tab pos="7885113" algn="l"/>
                <a:tab pos="8799513" algn="l"/>
                <a:tab pos="9713913" algn="l"/>
              </a:tabLst>
            </a:pPr>
            <a:r>
              <a:rPr lang="lv-LV" sz="2000"/>
              <a:t>N un P koncentrāciju izmaiņu analīze periodā no 1995. līdz 2010. gadam tiek veikta trīs pētījuma līmeņos:</a:t>
            </a:r>
          </a:p>
          <a:p>
            <a:pPr marL="800100" lvl="1" indent="-342900" algn="just">
              <a:spcBef>
                <a:spcPts val="800"/>
              </a:spcBef>
              <a:buFont typeface="Arial" charset="0"/>
              <a:buAutoNum type="arabicPeriod"/>
              <a:tabLst>
                <a:tab pos="569913" algn="l"/>
                <a:tab pos="1484313" algn="l"/>
                <a:tab pos="2398713" algn="l"/>
                <a:tab pos="3313113" algn="l"/>
                <a:tab pos="4227513" algn="l"/>
                <a:tab pos="5141913" algn="l"/>
                <a:tab pos="6056313" algn="l"/>
                <a:tab pos="6970713" algn="l"/>
                <a:tab pos="7885113" algn="l"/>
                <a:tab pos="8799513" algn="l"/>
                <a:tab pos="9713913" algn="l"/>
              </a:tabLst>
            </a:pPr>
            <a:r>
              <a:rPr lang="lv-LV" sz="2000"/>
              <a:t> mazais sateces baseins</a:t>
            </a:r>
          </a:p>
          <a:p>
            <a:pPr marL="800100" lvl="1" indent="-342900" algn="just">
              <a:spcBef>
                <a:spcPts val="800"/>
              </a:spcBef>
              <a:buFont typeface="Arial" charset="0"/>
              <a:buAutoNum type="arabicPeriod"/>
              <a:tabLst>
                <a:tab pos="569913" algn="l"/>
                <a:tab pos="1484313" algn="l"/>
                <a:tab pos="2398713" algn="l"/>
                <a:tab pos="3313113" algn="l"/>
                <a:tab pos="4227513" algn="l"/>
                <a:tab pos="5141913" algn="l"/>
                <a:tab pos="6056313" algn="l"/>
                <a:tab pos="6970713" algn="l"/>
                <a:tab pos="7885113" algn="l"/>
                <a:tab pos="8799513" algn="l"/>
                <a:tab pos="9713913" algn="l"/>
              </a:tabLst>
            </a:pPr>
            <a:r>
              <a:rPr lang="lv-LV" sz="2000"/>
              <a:t> drenu lauks </a:t>
            </a:r>
          </a:p>
          <a:p>
            <a:pPr marL="800100" lvl="1" indent="-342900" algn="just">
              <a:spcBef>
                <a:spcPts val="800"/>
              </a:spcBef>
              <a:buFont typeface="Arial" charset="0"/>
              <a:buAutoNum type="arabicPeriod"/>
              <a:tabLst>
                <a:tab pos="569913" algn="l"/>
                <a:tab pos="1484313" algn="l"/>
                <a:tab pos="2398713" algn="l"/>
                <a:tab pos="3313113" algn="l"/>
                <a:tab pos="4227513" algn="l"/>
                <a:tab pos="5141913" algn="l"/>
                <a:tab pos="6056313" algn="l"/>
                <a:tab pos="6970713" algn="l"/>
                <a:tab pos="7885113" algn="l"/>
                <a:tab pos="8799513" algn="l"/>
                <a:tab pos="9713913" algn="l"/>
              </a:tabLst>
            </a:pPr>
            <a:r>
              <a:rPr lang="lv-LV" sz="2000"/>
              <a:t> gruntsūdens urbumi</a:t>
            </a:r>
          </a:p>
          <a:p>
            <a:pPr marL="342900" indent="-342900" algn="just">
              <a:tabLst>
                <a:tab pos="569913" algn="l"/>
                <a:tab pos="1484313" algn="l"/>
                <a:tab pos="2398713" algn="l"/>
                <a:tab pos="3313113" algn="l"/>
                <a:tab pos="4227513" algn="l"/>
                <a:tab pos="5141913" algn="l"/>
                <a:tab pos="6056313" algn="l"/>
                <a:tab pos="6970713" algn="l"/>
                <a:tab pos="7885113" algn="l"/>
                <a:tab pos="8799513" algn="l"/>
                <a:tab pos="9713913" algn="l"/>
              </a:tabLst>
            </a:pPr>
            <a:endParaRPr lang="lv-LV" sz="1600"/>
          </a:p>
        </p:txBody>
      </p:sp>
      <p:pic>
        <p:nvPicPr>
          <p:cNvPr id="11" name="Picture 7" descr="sat bas lielais"/>
          <p:cNvPicPr>
            <a:picLocks noChangeAspect="1" noChangeArrowheads="1"/>
          </p:cNvPicPr>
          <p:nvPr/>
        </p:nvPicPr>
        <p:blipFill>
          <a:blip r:embed="rId2"/>
          <a:srcRect/>
          <a:stretch>
            <a:fillRect/>
          </a:stretch>
        </p:blipFill>
        <p:spPr bwMode="auto">
          <a:xfrm>
            <a:off x="4143375" y="3929063"/>
            <a:ext cx="1357313" cy="1611312"/>
          </a:xfrm>
          <a:prstGeom prst="rect">
            <a:avLst/>
          </a:prstGeom>
          <a:noFill/>
          <a:ln w="9525">
            <a:noFill/>
            <a:miter lim="800000"/>
            <a:headEnd/>
            <a:tailEnd/>
          </a:ln>
        </p:spPr>
      </p:pic>
      <p:pic>
        <p:nvPicPr>
          <p:cNvPr id="12" name="Picture 8" descr="sat bas lauka dren"/>
          <p:cNvPicPr>
            <a:picLocks noChangeAspect="1" noChangeArrowheads="1"/>
          </p:cNvPicPr>
          <p:nvPr/>
        </p:nvPicPr>
        <p:blipFill>
          <a:blip r:embed="rId3"/>
          <a:srcRect/>
          <a:stretch>
            <a:fillRect/>
          </a:stretch>
        </p:blipFill>
        <p:spPr bwMode="auto">
          <a:xfrm>
            <a:off x="5580063" y="4046538"/>
            <a:ext cx="1584325" cy="1433512"/>
          </a:xfrm>
          <a:prstGeom prst="rect">
            <a:avLst/>
          </a:prstGeom>
          <a:noFill/>
          <a:ln w="9525">
            <a:noFill/>
            <a:miter lim="800000"/>
            <a:headEnd/>
            <a:tailEnd/>
          </a:ln>
        </p:spPr>
      </p:pic>
      <p:sp>
        <p:nvSpPr>
          <p:cNvPr id="10" name="Rectangle 9"/>
          <p:cNvSpPr>
            <a:spLocks/>
          </p:cNvSpPr>
          <p:nvPr/>
        </p:nvSpPr>
        <p:spPr bwMode="auto">
          <a:xfrm>
            <a:off x="4429125" y="6429375"/>
            <a:ext cx="5929313" cy="334963"/>
          </a:xfrm>
          <a:prstGeom prst="rect">
            <a:avLst/>
          </a:prstGeom>
          <a:noFill/>
          <a:ln w="12700">
            <a:noFill/>
            <a:miter lim="800000"/>
            <a:headEnd/>
            <a:tailEnd/>
          </a:ln>
        </p:spPr>
        <p:txBody>
          <a:bodyPr>
            <a:spAutoFit/>
          </a:bodyPr>
          <a:lstStyle/>
          <a:p>
            <a:pPr>
              <a:lnSpc>
                <a:spcPct val="79000"/>
              </a:lnSpc>
              <a:defRPr/>
            </a:pPr>
            <a:r>
              <a:rPr lang="lv-LV" sz="1000" dirty="0">
                <a:latin typeface="+mn-lt"/>
                <a:cs typeface="Times New Roman" pitchFamily="18" charset="0"/>
              </a:rPr>
              <a:t>Attēlu avoti: </a:t>
            </a:r>
            <a:r>
              <a:rPr lang="lv-LV" sz="1000" dirty="0">
                <a:latin typeface="+mn-lt"/>
                <a:cs typeface="Times New Roman" pitchFamily="18" charset="0"/>
              </a:rPr>
              <a:t>V. Jansons...., 2006, </a:t>
            </a:r>
            <a:r>
              <a:rPr lang="lv-LV" sz="1000" dirty="0">
                <a:cs typeface="+mn-cs"/>
              </a:rPr>
              <a:t>(2006) Lauksaimniecības noteču </a:t>
            </a:r>
            <a:r>
              <a:rPr lang="lv-LV" sz="1000" dirty="0">
                <a:cs typeface="+mn-cs"/>
              </a:rPr>
              <a:t>monitorings, </a:t>
            </a:r>
          </a:p>
          <a:p>
            <a:pPr>
              <a:lnSpc>
                <a:spcPct val="79000"/>
              </a:lnSpc>
              <a:defRPr/>
            </a:pPr>
            <a:r>
              <a:rPr lang="lv-LV" sz="1000" dirty="0">
                <a:cs typeface="+mn-cs"/>
              </a:rPr>
              <a:t>Kaspars </a:t>
            </a:r>
            <a:r>
              <a:rPr lang="lv-LV" sz="1000" dirty="0" err="1">
                <a:cs typeface="+mn-cs"/>
              </a:rPr>
              <a:t>Abramenko</a:t>
            </a:r>
            <a:r>
              <a:rPr lang="lv-LV" sz="1000" dirty="0">
                <a:cs typeface="+mn-cs"/>
              </a:rPr>
              <a:t>, 2012</a:t>
            </a:r>
          </a:p>
        </p:txBody>
      </p:sp>
      <p:pic>
        <p:nvPicPr>
          <p:cNvPr id="38921" name="Picture 2" descr="C:\Users\Agnese\Desktop\urbums_Valdis.bmp"/>
          <p:cNvPicPr>
            <a:picLocks noChangeAspect="1" noChangeArrowheads="1"/>
          </p:cNvPicPr>
          <p:nvPr/>
        </p:nvPicPr>
        <p:blipFill>
          <a:blip r:embed="rId4"/>
          <a:srcRect/>
          <a:stretch>
            <a:fillRect/>
          </a:stretch>
        </p:blipFill>
        <p:spPr bwMode="auto">
          <a:xfrm>
            <a:off x="7308850" y="3000375"/>
            <a:ext cx="1512888" cy="3186113"/>
          </a:xfrm>
          <a:prstGeom prst="rect">
            <a:avLst/>
          </a:prstGeom>
          <a:noFill/>
          <a:ln w="9525">
            <a:noFill/>
            <a:miter lim="800000"/>
            <a:headEnd/>
            <a:tailEnd/>
          </a:ln>
        </p:spPr>
      </p:pic>
      <p:sp>
        <p:nvSpPr>
          <p:cNvPr id="38922" name="TextBox 12"/>
          <p:cNvSpPr txBox="1">
            <a:spLocks noChangeArrowheads="1"/>
          </p:cNvSpPr>
          <p:nvPr/>
        </p:nvSpPr>
        <p:spPr bwMode="auto">
          <a:xfrm>
            <a:off x="571500" y="1677988"/>
            <a:ext cx="7858125" cy="1108075"/>
          </a:xfrm>
          <a:prstGeom prst="rect">
            <a:avLst/>
          </a:prstGeom>
          <a:noFill/>
          <a:ln w="9525">
            <a:noFill/>
            <a:miter lim="800000"/>
            <a:headEnd/>
            <a:tailEnd/>
          </a:ln>
        </p:spPr>
        <p:txBody>
          <a:bodyPr>
            <a:spAutoFit/>
          </a:bodyPr>
          <a:lstStyle/>
          <a:p>
            <a:pPr algn="just"/>
            <a:r>
              <a:rPr lang="lv-LV" sz="2400"/>
              <a:t>Attīstoties lauksaimniecībai, palielinājušies augu barības elementu (slāpekļa un fosfora) izskalošanās apjomi.</a:t>
            </a:r>
          </a:p>
          <a:p>
            <a:endParaRPr lang="lv-LV"/>
          </a:p>
        </p:txBody>
      </p:sp>
      <p:sp>
        <p:nvSpPr>
          <p:cNvPr id="38924" name="Text Box 12"/>
          <p:cNvSpPr txBox="1">
            <a:spLocks noChangeArrowheads="1"/>
          </p:cNvSpPr>
          <p:nvPr/>
        </p:nvSpPr>
        <p:spPr bwMode="auto">
          <a:xfrm>
            <a:off x="4551363" y="5824538"/>
            <a:ext cx="374650" cy="366712"/>
          </a:xfrm>
          <a:prstGeom prst="rect">
            <a:avLst/>
          </a:prstGeom>
          <a:noFill/>
          <a:ln w="9525">
            <a:noFill/>
            <a:miter lim="800000"/>
            <a:headEnd/>
            <a:tailEnd/>
          </a:ln>
          <a:effectLst/>
        </p:spPr>
        <p:txBody>
          <a:bodyPr wrap="none">
            <a:spAutoFit/>
          </a:bodyPr>
          <a:lstStyle/>
          <a:p>
            <a:r>
              <a:rPr lang="lv-LV" b="1"/>
              <a:t>1.</a:t>
            </a:r>
            <a:endParaRPr lang="en-US" b="1"/>
          </a:p>
        </p:txBody>
      </p:sp>
      <p:sp>
        <p:nvSpPr>
          <p:cNvPr id="38925" name="Text Box 13"/>
          <p:cNvSpPr txBox="1">
            <a:spLocks noChangeArrowheads="1"/>
          </p:cNvSpPr>
          <p:nvPr/>
        </p:nvSpPr>
        <p:spPr bwMode="auto">
          <a:xfrm>
            <a:off x="6227763" y="5824538"/>
            <a:ext cx="374650" cy="366712"/>
          </a:xfrm>
          <a:prstGeom prst="rect">
            <a:avLst/>
          </a:prstGeom>
          <a:noFill/>
          <a:ln w="9525">
            <a:noFill/>
            <a:miter lim="800000"/>
            <a:headEnd/>
            <a:tailEnd/>
          </a:ln>
          <a:effectLst/>
        </p:spPr>
        <p:txBody>
          <a:bodyPr wrap="none">
            <a:spAutoFit/>
          </a:bodyPr>
          <a:lstStyle/>
          <a:p>
            <a:r>
              <a:rPr lang="lv-LV" b="1"/>
              <a:t>2.</a:t>
            </a:r>
            <a:endParaRPr lang="en-US" b="1"/>
          </a:p>
        </p:txBody>
      </p:sp>
      <p:sp>
        <p:nvSpPr>
          <p:cNvPr id="38926" name="Text Box 14"/>
          <p:cNvSpPr txBox="1">
            <a:spLocks noChangeArrowheads="1"/>
          </p:cNvSpPr>
          <p:nvPr/>
        </p:nvSpPr>
        <p:spPr bwMode="auto">
          <a:xfrm>
            <a:off x="8388350" y="5824538"/>
            <a:ext cx="374650" cy="366712"/>
          </a:xfrm>
          <a:prstGeom prst="rect">
            <a:avLst/>
          </a:prstGeom>
          <a:noFill/>
          <a:ln w="9525">
            <a:noFill/>
            <a:miter lim="800000"/>
            <a:headEnd/>
            <a:tailEnd/>
          </a:ln>
          <a:effectLst/>
        </p:spPr>
        <p:txBody>
          <a:bodyPr wrap="none">
            <a:spAutoFit/>
          </a:bodyPr>
          <a:lstStyle/>
          <a:p>
            <a:r>
              <a:rPr lang="lv-LV" b="1"/>
              <a:t>3.</a:t>
            </a:r>
            <a:endParaRPr lang="en-US"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ext Box 4"/>
          <p:cNvSpPr txBox="1">
            <a:spLocks noChangeArrowheads="1"/>
          </p:cNvSpPr>
          <p:nvPr/>
        </p:nvSpPr>
        <p:spPr bwMode="auto">
          <a:xfrm>
            <a:off x="-36513" y="6308725"/>
            <a:ext cx="7920038" cy="549275"/>
          </a:xfrm>
          <a:prstGeom prst="rect">
            <a:avLst/>
          </a:prstGeom>
          <a:noFill/>
          <a:ln w="9525">
            <a:noFill/>
            <a:miter lim="800000"/>
            <a:headEnd/>
            <a:tailEnd/>
          </a:ln>
        </p:spPr>
        <p:txBody>
          <a:bodyPr>
            <a:spAutoFit/>
          </a:bodyPr>
          <a:lstStyle/>
          <a:p>
            <a:r>
              <a:rPr lang="lv-LV" sz="1000" b="1">
                <a:solidFill>
                  <a:srgbClr val="003366"/>
                </a:solidFill>
              </a:rPr>
              <a:t>ESF projekts „Starpnozaru zinātnieku grupas un modeļu </a:t>
            </a:r>
          </a:p>
          <a:p>
            <a:r>
              <a:rPr lang="lv-LV" sz="1000" b="1">
                <a:solidFill>
                  <a:srgbClr val="003366"/>
                </a:solidFill>
              </a:rPr>
              <a:t>sistēmas izveide pazemes ūdeņu pētījumiem”</a:t>
            </a:r>
          </a:p>
          <a:p>
            <a:r>
              <a:rPr lang="lv-LV" sz="1000">
                <a:solidFill>
                  <a:srgbClr val="003366"/>
                </a:solidFill>
              </a:rPr>
              <a:t>Līguma Nr. 2009/0212/1DP/1.1.1.2.0/09/APIA/VIAA/060</a:t>
            </a:r>
          </a:p>
        </p:txBody>
      </p:sp>
      <p:pic>
        <p:nvPicPr>
          <p:cNvPr id="39938" name="Picture 5" descr="logo_verticalll_simple"/>
          <p:cNvPicPr>
            <a:picLocks noChangeAspect="1" noChangeArrowheads="1"/>
          </p:cNvPicPr>
          <p:nvPr/>
        </p:nvPicPr>
        <p:blipFill>
          <a:blip r:embed="rId2"/>
          <a:srcRect/>
          <a:stretch>
            <a:fillRect/>
          </a:stretch>
        </p:blipFill>
        <p:spPr bwMode="auto">
          <a:xfrm>
            <a:off x="7019925" y="4292600"/>
            <a:ext cx="1785938" cy="2087563"/>
          </a:xfrm>
          <a:prstGeom prst="rect">
            <a:avLst/>
          </a:prstGeom>
          <a:noFill/>
          <a:ln w="9525">
            <a:noFill/>
            <a:miter lim="800000"/>
            <a:headEnd/>
            <a:tailEnd/>
          </a:ln>
        </p:spPr>
      </p:pic>
      <p:sp>
        <p:nvSpPr>
          <p:cNvPr id="39939" name="TextBox 5"/>
          <p:cNvSpPr txBox="1">
            <a:spLocks noChangeArrowheads="1"/>
          </p:cNvSpPr>
          <p:nvPr/>
        </p:nvSpPr>
        <p:spPr bwMode="auto">
          <a:xfrm>
            <a:off x="500063" y="1500188"/>
            <a:ext cx="7572375" cy="369887"/>
          </a:xfrm>
          <a:prstGeom prst="rect">
            <a:avLst/>
          </a:prstGeom>
          <a:noFill/>
          <a:ln w="9525">
            <a:noFill/>
            <a:miter lim="800000"/>
            <a:headEnd/>
            <a:tailEnd/>
          </a:ln>
        </p:spPr>
        <p:txBody>
          <a:bodyPr>
            <a:spAutoFit/>
          </a:bodyPr>
          <a:lstStyle/>
          <a:p>
            <a:pPr>
              <a:buFont typeface="Arial" charset="0"/>
              <a:buChar char="•"/>
            </a:pPr>
            <a:endParaRPr lang="en-US"/>
          </a:p>
        </p:txBody>
      </p:sp>
      <p:sp>
        <p:nvSpPr>
          <p:cNvPr id="39940" name="TextBox 6"/>
          <p:cNvSpPr txBox="1">
            <a:spLocks noChangeArrowheads="1"/>
          </p:cNvSpPr>
          <p:nvPr/>
        </p:nvSpPr>
        <p:spPr bwMode="auto">
          <a:xfrm>
            <a:off x="214313" y="571500"/>
            <a:ext cx="8786812" cy="584200"/>
          </a:xfrm>
          <a:prstGeom prst="rect">
            <a:avLst/>
          </a:prstGeom>
          <a:noFill/>
          <a:ln w="9525">
            <a:noFill/>
            <a:miter lim="800000"/>
            <a:headEnd/>
            <a:tailEnd/>
          </a:ln>
        </p:spPr>
        <p:txBody>
          <a:bodyPr>
            <a:spAutoFit/>
          </a:bodyPr>
          <a:lstStyle/>
          <a:p>
            <a:pPr algn="ctr"/>
            <a:r>
              <a:rPr lang="lv-LV" sz="3200" b="1"/>
              <a:t>Klimata izmaiņu ietekme uz gruntsūdeņiem</a:t>
            </a:r>
          </a:p>
        </p:txBody>
      </p:sp>
      <p:sp>
        <p:nvSpPr>
          <p:cNvPr id="39941" name="TextBox 7"/>
          <p:cNvSpPr txBox="1">
            <a:spLocks noChangeArrowheads="1"/>
          </p:cNvSpPr>
          <p:nvPr/>
        </p:nvSpPr>
        <p:spPr bwMode="auto">
          <a:xfrm>
            <a:off x="500063" y="1571625"/>
            <a:ext cx="7786687" cy="400050"/>
          </a:xfrm>
          <a:prstGeom prst="rect">
            <a:avLst/>
          </a:prstGeom>
          <a:noFill/>
          <a:ln w="9525">
            <a:noFill/>
            <a:miter lim="800000"/>
            <a:headEnd/>
            <a:tailEnd/>
          </a:ln>
        </p:spPr>
        <p:txBody>
          <a:bodyPr>
            <a:spAutoFit/>
          </a:bodyPr>
          <a:lstStyle/>
          <a:p>
            <a:r>
              <a:rPr lang="lv-LV" sz="2000"/>
              <a:t> </a:t>
            </a:r>
          </a:p>
        </p:txBody>
      </p:sp>
      <p:sp>
        <p:nvSpPr>
          <p:cNvPr id="39942" name="TextBox 9"/>
          <p:cNvSpPr txBox="1">
            <a:spLocks noChangeArrowheads="1"/>
          </p:cNvSpPr>
          <p:nvPr/>
        </p:nvSpPr>
        <p:spPr bwMode="auto">
          <a:xfrm>
            <a:off x="500063" y="1357313"/>
            <a:ext cx="8001000" cy="3743325"/>
          </a:xfrm>
          <a:prstGeom prst="rect">
            <a:avLst/>
          </a:prstGeom>
          <a:noFill/>
          <a:ln w="9525">
            <a:noFill/>
            <a:miter lim="800000"/>
            <a:headEnd/>
            <a:tailEnd/>
          </a:ln>
        </p:spPr>
        <p:txBody>
          <a:bodyPr>
            <a:spAutoFit/>
          </a:bodyPr>
          <a:lstStyle/>
          <a:p>
            <a:r>
              <a:rPr lang="lv-LV" sz="2400"/>
              <a:t>Tiek pētīta klimata mainības ietekme uz:</a:t>
            </a:r>
          </a:p>
          <a:p>
            <a:endParaRPr lang="lv-LV" sz="2400"/>
          </a:p>
          <a:p>
            <a:pPr>
              <a:buFont typeface="Wingdings" pitchFamily="2" charset="2"/>
              <a:buChar char="Ø"/>
            </a:pPr>
            <a:r>
              <a:rPr lang="lv-LV" sz="2400"/>
              <a:t>Hidrogrāfiskā tīkla un gruntsūdens</a:t>
            </a:r>
          </a:p>
          <a:p>
            <a:r>
              <a:rPr lang="lv-LV" sz="2400"/>
              <a:t>mijiedarbība nākotnē;</a:t>
            </a:r>
          </a:p>
          <a:p>
            <a:pPr>
              <a:buFont typeface="Wingdings" pitchFamily="2" charset="2"/>
              <a:buChar char="Ø"/>
            </a:pPr>
            <a:r>
              <a:rPr lang="lv-LV" sz="2400"/>
              <a:t> Klimata ietekme uz gruntsūdens režīmu un</a:t>
            </a:r>
          </a:p>
          <a:p>
            <a:r>
              <a:rPr lang="lv-LV" sz="2400"/>
              <a:t>bilanci Latvijā;</a:t>
            </a:r>
          </a:p>
          <a:p>
            <a:pPr>
              <a:buFont typeface="Wingdings" pitchFamily="2" charset="2"/>
              <a:buChar char="Ø"/>
            </a:pPr>
            <a:r>
              <a:rPr lang="lv-LV" sz="2400"/>
              <a:t> Lauksaimniecības ietekme uz gruntsūdeņu</a:t>
            </a:r>
          </a:p>
          <a:p>
            <a:r>
              <a:rPr lang="lv-LV" sz="2400"/>
              <a:t>kvalitāti Latvijā;</a:t>
            </a:r>
          </a:p>
          <a:p>
            <a:pPr>
              <a:buFont typeface="Wingdings" pitchFamily="2" charset="2"/>
              <a:buChar char="Ø"/>
            </a:pPr>
            <a:r>
              <a:rPr lang="lv-LV" sz="2400"/>
              <a:t> Gruntsūdens līmeņu svārstību amplitūdas</a:t>
            </a:r>
          </a:p>
          <a:p>
            <a:r>
              <a:rPr lang="lv-LV" sz="2400"/>
              <a:t>nākotnē (modelējot);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2"/>
          <p:cNvPicPr>
            <a:picLocks noChangeAspect="1" noChangeArrowheads="1"/>
          </p:cNvPicPr>
          <p:nvPr/>
        </p:nvPicPr>
        <p:blipFill>
          <a:blip r:embed="rId2"/>
          <a:srcRect t="1880"/>
          <a:stretch>
            <a:fillRect/>
          </a:stretch>
        </p:blipFill>
        <p:spPr bwMode="auto">
          <a:xfrm>
            <a:off x="1214438" y="2786063"/>
            <a:ext cx="6143625" cy="3729037"/>
          </a:xfrm>
          <a:prstGeom prst="rect">
            <a:avLst/>
          </a:prstGeom>
          <a:noFill/>
          <a:ln w="9525">
            <a:noFill/>
            <a:miter lim="800000"/>
            <a:headEnd/>
            <a:tailEnd/>
          </a:ln>
        </p:spPr>
      </p:pic>
      <p:sp>
        <p:nvSpPr>
          <p:cNvPr id="40962" name="Text Box 4"/>
          <p:cNvSpPr txBox="1">
            <a:spLocks noChangeArrowheads="1"/>
          </p:cNvSpPr>
          <p:nvPr/>
        </p:nvSpPr>
        <p:spPr bwMode="auto">
          <a:xfrm>
            <a:off x="-36513" y="6308725"/>
            <a:ext cx="7920038" cy="549275"/>
          </a:xfrm>
          <a:prstGeom prst="rect">
            <a:avLst/>
          </a:prstGeom>
          <a:noFill/>
          <a:ln w="9525">
            <a:noFill/>
            <a:miter lim="800000"/>
            <a:headEnd/>
            <a:tailEnd/>
          </a:ln>
        </p:spPr>
        <p:txBody>
          <a:bodyPr>
            <a:spAutoFit/>
          </a:bodyPr>
          <a:lstStyle/>
          <a:p>
            <a:r>
              <a:rPr lang="lv-LV" sz="1000" b="1">
                <a:solidFill>
                  <a:srgbClr val="003366"/>
                </a:solidFill>
              </a:rPr>
              <a:t>ESF projekts „Starpnozaru zinātnieku grupas un modeļu </a:t>
            </a:r>
          </a:p>
          <a:p>
            <a:r>
              <a:rPr lang="lv-LV" sz="1000" b="1">
                <a:solidFill>
                  <a:srgbClr val="003366"/>
                </a:solidFill>
              </a:rPr>
              <a:t>sistēmas izveide pazemes ūdeņu pētījumiem”</a:t>
            </a:r>
          </a:p>
          <a:p>
            <a:r>
              <a:rPr lang="lv-LV" sz="1000">
                <a:solidFill>
                  <a:srgbClr val="003366"/>
                </a:solidFill>
              </a:rPr>
              <a:t>Līguma Nr. 2009/0212/1DP/1.1.1.2.0/09/APIA/VIAA/060</a:t>
            </a:r>
          </a:p>
        </p:txBody>
      </p:sp>
      <p:pic>
        <p:nvPicPr>
          <p:cNvPr id="40963" name="Picture 5" descr="logo_verticalll_simple"/>
          <p:cNvPicPr>
            <a:picLocks noChangeAspect="1" noChangeArrowheads="1"/>
          </p:cNvPicPr>
          <p:nvPr/>
        </p:nvPicPr>
        <p:blipFill>
          <a:blip r:embed="rId3"/>
          <a:srcRect/>
          <a:stretch>
            <a:fillRect/>
          </a:stretch>
        </p:blipFill>
        <p:spPr bwMode="auto">
          <a:xfrm>
            <a:off x="7019925" y="4292600"/>
            <a:ext cx="1785938" cy="2087563"/>
          </a:xfrm>
          <a:prstGeom prst="rect">
            <a:avLst/>
          </a:prstGeom>
          <a:noFill/>
          <a:ln w="9525">
            <a:noFill/>
            <a:miter lim="800000"/>
            <a:headEnd/>
            <a:tailEnd/>
          </a:ln>
        </p:spPr>
      </p:pic>
      <p:sp>
        <p:nvSpPr>
          <p:cNvPr id="40964" name="TextBox 5"/>
          <p:cNvSpPr txBox="1">
            <a:spLocks noChangeArrowheads="1"/>
          </p:cNvSpPr>
          <p:nvPr/>
        </p:nvSpPr>
        <p:spPr bwMode="auto">
          <a:xfrm>
            <a:off x="500063" y="1500188"/>
            <a:ext cx="7572375" cy="369887"/>
          </a:xfrm>
          <a:prstGeom prst="rect">
            <a:avLst/>
          </a:prstGeom>
          <a:noFill/>
          <a:ln w="9525">
            <a:noFill/>
            <a:miter lim="800000"/>
            <a:headEnd/>
            <a:tailEnd/>
          </a:ln>
        </p:spPr>
        <p:txBody>
          <a:bodyPr>
            <a:spAutoFit/>
          </a:bodyPr>
          <a:lstStyle/>
          <a:p>
            <a:pPr>
              <a:buFont typeface="Arial" charset="0"/>
              <a:buChar char="•"/>
            </a:pPr>
            <a:endParaRPr lang="en-US"/>
          </a:p>
        </p:txBody>
      </p:sp>
      <p:sp>
        <p:nvSpPr>
          <p:cNvPr id="40965" name="TextBox 6"/>
          <p:cNvSpPr txBox="1">
            <a:spLocks noChangeArrowheads="1"/>
          </p:cNvSpPr>
          <p:nvPr/>
        </p:nvSpPr>
        <p:spPr bwMode="auto">
          <a:xfrm>
            <a:off x="71438" y="214313"/>
            <a:ext cx="8786812" cy="584200"/>
          </a:xfrm>
          <a:prstGeom prst="rect">
            <a:avLst/>
          </a:prstGeom>
          <a:noFill/>
          <a:ln w="9525">
            <a:noFill/>
            <a:miter lim="800000"/>
            <a:headEnd/>
            <a:tailEnd/>
          </a:ln>
        </p:spPr>
        <p:txBody>
          <a:bodyPr>
            <a:spAutoFit/>
          </a:bodyPr>
          <a:lstStyle/>
          <a:p>
            <a:pPr algn="ctr"/>
            <a:r>
              <a:rPr lang="lv-LV" sz="3200" b="1"/>
              <a:t>Gruntsūdeņu sezonālās svārstības</a:t>
            </a:r>
          </a:p>
        </p:txBody>
      </p:sp>
      <p:sp>
        <p:nvSpPr>
          <p:cNvPr id="40966" name="TextBox 7"/>
          <p:cNvSpPr txBox="1">
            <a:spLocks noChangeArrowheads="1"/>
          </p:cNvSpPr>
          <p:nvPr/>
        </p:nvSpPr>
        <p:spPr bwMode="auto">
          <a:xfrm>
            <a:off x="500063" y="1571625"/>
            <a:ext cx="7786687" cy="400050"/>
          </a:xfrm>
          <a:prstGeom prst="rect">
            <a:avLst/>
          </a:prstGeom>
          <a:noFill/>
          <a:ln w="9525">
            <a:noFill/>
            <a:miter lim="800000"/>
            <a:headEnd/>
            <a:tailEnd/>
          </a:ln>
        </p:spPr>
        <p:txBody>
          <a:bodyPr>
            <a:spAutoFit/>
          </a:bodyPr>
          <a:lstStyle/>
          <a:p>
            <a:r>
              <a:rPr lang="lv-LV" sz="2000"/>
              <a:t> </a:t>
            </a:r>
          </a:p>
        </p:txBody>
      </p:sp>
      <p:sp>
        <p:nvSpPr>
          <p:cNvPr id="40967" name="TextBox 8"/>
          <p:cNvSpPr txBox="1">
            <a:spLocks noChangeArrowheads="1"/>
          </p:cNvSpPr>
          <p:nvPr/>
        </p:nvSpPr>
        <p:spPr bwMode="auto">
          <a:xfrm>
            <a:off x="714375" y="928688"/>
            <a:ext cx="7358063" cy="2216150"/>
          </a:xfrm>
          <a:prstGeom prst="rect">
            <a:avLst/>
          </a:prstGeom>
          <a:noFill/>
          <a:ln w="9525">
            <a:noFill/>
            <a:miter lim="800000"/>
            <a:headEnd/>
            <a:tailEnd/>
          </a:ln>
        </p:spPr>
        <p:txBody>
          <a:bodyPr>
            <a:spAutoFit/>
          </a:bodyPr>
          <a:lstStyle/>
          <a:p>
            <a:pPr algn="just"/>
            <a:r>
              <a:rPr lang="lv-LV" sz="2400"/>
              <a:t>Tiek pētīta nokrišņu un gaisa temperatūras sezonālā ietekme uz gruntsūdeņu līmeņa izmaiņām Latvijas Lauksaimniecības universitātes pārraudzībā esošajās monitoringa stacijās – Mellupīte, Bērze un Auce.</a:t>
            </a:r>
          </a:p>
          <a:p>
            <a:endParaRPr lang="lv-LV"/>
          </a:p>
        </p:txBody>
      </p:sp>
      <p:sp>
        <p:nvSpPr>
          <p:cNvPr id="10" name="Rectangle 9"/>
          <p:cNvSpPr>
            <a:spLocks/>
          </p:cNvSpPr>
          <p:nvPr/>
        </p:nvSpPr>
        <p:spPr bwMode="auto">
          <a:xfrm>
            <a:off x="5857875" y="6572250"/>
            <a:ext cx="5929313" cy="214313"/>
          </a:xfrm>
          <a:prstGeom prst="rect">
            <a:avLst/>
          </a:prstGeom>
          <a:noFill/>
          <a:ln w="12700">
            <a:noFill/>
            <a:miter lim="800000"/>
            <a:headEnd/>
            <a:tailEnd/>
          </a:ln>
        </p:spPr>
        <p:txBody>
          <a:bodyPr>
            <a:spAutoFit/>
          </a:bodyPr>
          <a:lstStyle/>
          <a:p>
            <a:pPr>
              <a:lnSpc>
                <a:spcPct val="79000"/>
              </a:lnSpc>
              <a:defRPr/>
            </a:pPr>
            <a:r>
              <a:rPr lang="lv-LV" sz="1000" dirty="0">
                <a:latin typeface="+mn-lt"/>
                <a:cs typeface="Times New Roman" pitchFamily="18" charset="0"/>
              </a:rPr>
              <a:t>Grafika autors: Ilva Vītola, 2012</a:t>
            </a:r>
            <a:endParaRPr lang="en-US" sz="1000" u="sng" dirty="0">
              <a:solidFill>
                <a:schemeClr val="accent1">
                  <a:lumMod val="50000"/>
                </a:schemeClr>
              </a:solidFill>
              <a:latin typeface="+mn-lt"/>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25708</TotalTime>
  <Words>1041</Words>
  <Application>Microsoft Office PowerPoint</Application>
  <PresentationFormat>On-screen Show (4:3)</PresentationFormat>
  <Paragraphs>187</Paragraphs>
  <Slides>20</Slides>
  <Notes>2</Notes>
  <HiddenSlides>1</HiddenSlides>
  <MMClips>0</MMClips>
  <ScaleCrop>false</ScaleCrop>
  <HeadingPairs>
    <vt:vector size="6" baseType="variant">
      <vt:variant>
        <vt:lpstr>Fonts Used</vt:lpstr>
      </vt:variant>
      <vt:variant>
        <vt:i4>4</vt:i4>
      </vt:variant>
      <vt:variant>
        <vt:lpstr>Design Template</vt:lpstr>
      </vt:variant>
      <vt:variant>
        <vt:i4>1</vt:i4>
      </vt:variant>
      <vt:variant>
        <vt:lpstr>Slide Titles</vt:lpstr>
      </vt:variant>
      <vt:variant>
        <vt:i4>20</vt:i4>
      </vt:variant>
    </vt:vector>
  </HeadingPairs>
  <TitlesOfParts>
    <vt:vector size="25" baseType="lpstr">
      <vt:lpstr>Arial</vt:lpstr>
      <vt:lpstr>Calibri</vt:lpstr>
      <vt:lpstr>Wingdings</vt:lpstr>
      <vt:lpstr>Times New Roman</vt: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LU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gunta</dc:creator>
  <cp:lastModifiedBy>AD</cp:lastModifiedBy>
  <cp:revision>491</cp:revision>
  <dcterms:created xsi:type="dcterms:W3CDTF">2011-10-31T13:37:25Z</dcterms:created>
  <dcterms:modified xsi:type="dcterms:W3CDTF">2013-01-16T07:08:44Z</dcterms:modified>
</cp:coreProperties>
</file>