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314" r:id="rId3"/>
    <p:sldId id="264" r:id="rId4"/>
    <p:sldId id="289" r:id="rId5"/>
    <p:sldId id="313" r:id="rId6"/>
    <p:sldId id="265" r:id="rId7"/>
    <p:sldId id="266" r:id="rId8"/>
    <p:sldId id="267" r:id="rId9"/>
    <p:sldId id="268" r:id="rId10"/>
    <p:sldId id="269" r:id="rId11"/>
    <p:sldId id="315" r:id="rId12"/>
    <p:sldId id="274" r:id="rId13"/>
    <p:sldId id="270" r:id="rId14"/>
    <p:sldId id="275" r:id="rId15"/>
    <p:sldId id="293" r:id="rId16"/>
    <p:sldId id="294" r:id="rId17"/>
    <p:sldId id="295" r:id="rId18"/>
    <p:sldId id="271" r:id="rId19"/>
    <p:sldId id="301" r:id="rId20"/>
    <p:sldId id="283" r:id="rId21"/>
    <p:sldId id="290" r:id="rId22"/>
    <p:sldId id="291" r:id="rId23"/>
    <p:sldId id="299" r:id="rId24"/>
    <p:sldId id="284" r:id="rId25"/>
    <p:sldId id="288" r:id="rId26"/>
    <p:sldId id="298" r:id="rId27"/>
    <p:sldId id="278" r:id="rId28"/>
    <p:sldId id="302" r:id="rId29"/>
    <p:sldId id="311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276" r:id="rId39"/>
    <p:sldId id="277" r:id="rId40"/>
    <p:sldId id="280" r:id="rId41"/>
    <p:sldId id="281" r:id="rId42"/>
    <p:sldId id="282" r:id="rId43"/>
    <p:sldId id="296" r:id="rId44"/>
    <p:sldId id="312" r:id="rId45"/>
    <p:sldId id="261" r:id="rId46"/>
  </p:sldIdLst>
  <p:sldSz cx="9144000" cy="6858000" type="screen4x3"/>
  <p:notesSz cx="6858000" cy="9144000"/>
  <p:defaultTextStyle>
    <a:defPPr>
      <a:defRPr lang="lv-LV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4C54"/>
    <a:srgbClr val="F8D7D4"/>
    <a:srgbClr val="89E0FF"/>
    <a:srgbClr val="FF9797"/>
    <a:srgbClr val="88D6E8"/>
    <a:srgbClr val="FAC4C4"/>
    <a:srgbClr val="03CCFB"/>
    <a:srgbClr val="A4D42C"/>
    <a:srgbClr val="A1DFED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107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307687002803162E-2"/>
          <c:y val="0.15086983990014946"/>
          <c:w val="0.87751869115278669"/>
          <c:h val="0.8129184194441447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Sheet1!$G$10</c:f>
              <c:strCache>
                <c:ptCount val="1"/>
                <c:pt idx="0">
                  <c:v>h_0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Sheet1!$E$11:$E$53</c:f>
              <c:numCache>
                <c:formatCode>General</c:formatCode>
                <c:ptCount val="43"/>
                <c:pt idx="0">
                  <c:v>1850</c:v>
                </c:pt>
                <c:pt idx="1">
                  <c:v>1854</c:v>
                </c:pt>
                <c:pt idx="2">
                  <c:v>1858</c:v>
                </c:pt>
                <c:pt idx="3">
                  <c:v>1862</c:v>
                </c:pt>
                <c:pt idx="4">
                  <c:v>1866</c:v>
                </c:pt>
                <c:pt idx="5">
                  <c:v>1870</c:v>
                </c:pt>
                <c:pt idx="6">
                  <c:v>1874</c:v>
                </c:pt>
                <c:pt idx="7">
                  <c:v>1878</c:v>
                </c:pt>
                <c:pt idx="8">
                  <c:v>1882</c:v>
                </c:pt>
                <c:pt idx="9">
                  <c:v>1886</c:v>
                </c:pt>
                <c:pt idx="10">
                  <c:v>1890</c:v>
                </c:pt>
                <c:pt idx="11">
                  <c:v>1894</c:v>
                </c:pt>
                <c:pt idx="12">
                  <c:v>1898</c:v>
                </c:pt>
                <c:pt idx="13">
                  <c:v>1902</c:v>
                </c:pt>
                <c:pt idx="14">
                  <c:v>1906</c:v>
                </c:pt>
                <c:pt idx="15">
                  <c:v>1910</c:v>
                </c:pt>
                <c:pt idx="16">
                  <c:v>1914</c:v>
                </c:pt>
                <c:pt idx="17">
                  <c:v>1918</c:v>
                </c:pt>
                <c:pt idx="18">
                  <c:v>1922</c:v>
                </c:pt>
                <c:pt idx="19">
                  <c:v>1926</c:v>
                </c:pt>
                <c:pt idx="20">
                  <c:v>1930</c:v>
                </c:pt>
                <c:pt idx="21">
                  <c:v>1934</c:v>
                </c:pt>
                <c:pt idx="22">
                  <c:v>1938</c:v>
                </c:pt>
                <c:pt idx="23">
                  <c:v>1942</c:v>
                </c:pt>
                <c:pt idx="24">
                  <c:v>1946</c:v>
                </c:pt>
                <c:pt idx="25">
                  <c:v>1950</c:v>
                </c:pt>
                <c:pt idx="26">
                  <c:v>1954</c:v>
                </c:pt>
                <c:pt idx="27">
                  <c:v>1958</c:v>
                </c:pt>
                <c:pt idx="28">
                  <c:v>1962</c:v>
                </c:pt>
                <c:pt idx="29">
                  <c:v>1966</c:v>
                </c:pt>
                <c:pt idx="30">
                  <c:v>1970</c:v>
                </c:pt>
                <c:pt idx="31">
                  <c:v>1974</c:v>
                </c:pt>
                <c:pt idx="32">
                  <c:v>1978</c:v>
                </c:pt>
                <c:pt idx="33">
                  <c:v>1982</c:v>
                </c:pt>
                <c:pt idx="34">
                  <c:v>1986</c:v>
                </c:pt>
                <c:pt idx="35">
                  <c:v>1990</c:v>
                </c:pt>
                <c:pt idx="36">
                  <c:v>1994</c:v>
                </c:pt>
                <c:pt idx="37">
                  <c:v>1998</c:v>
                </c:pt>
                <c:pt idx="38">
                  <c:v>2002</c:v>
                </c:pt>
                <c:pt idx="39">
                  <c:v>2006</c:v>
                </c:pt>
                <c:pt idx="40">
                  <c:v>2010</c:v>
                </c:pt>
                <c:pt idx="41">
                  <c:v>2014</c:v>
                </c:pt>
                <c:pt idx="42">
                  <c:v>2018</c:v>
                </c:pt>
              </c:numCache>
            </c:numRef>
          </c:xVal>
          <c:yVal>
            <c:numRef>
              <c:f>Sheet1!$G$11:$G$53</c:f>
              <c:numCache>
                <c:formatCode>General</c:formatCode>
                <c:ptCount val="43"/>
                <c:pt idx="0">
                  <c:v>10.5108484993125</c:v>
                </c:pt>
                <c:pt idx="1">
                  <c:v>10.548337151343601</c:v>
                </c:pt>
                <c:pt idx="2">
                  <c:v>10.5692331655284</c:v>
                </c:pt>
                <c:pt idx="3">
                  <c:v>10.583033549523501</c:v>
                </c:pt>
                <c:pt idx="4">
                  <c:v>10.591953735931099</c:v>
                </c:pt>
                <c:pt idx="5">
                  <c:v>10.5983774997502</c:v>
                </c:pt>
                <c:pt idx="6">
                  <c:v>10.603288374172299</c:v>
                </c:pt>
                <c:pt idx="7">
                  <c:v>10.6069693289814</c:v>
                </c:pt>
                <c:pt idx="8">
                  <c:v>10.6100110143517</c:v>
                </c:pt>
                <c:pt idx="9">
                  <c:v>10.612376867662499</c:v>
                </c:pt>
                <c:pt idx="10">
                  <c:v>10.6144050251905</c:v>
                </c:pt>
                <c:pt idx="11">
                  <c:v>10.6160344780568</c:v>
                </c:pt>
                <c:pt idx="12">
                  <c:v>10.617466340315101</c:v>
                </c:pt>
                <c:pt idx="13">
                  <c:v>10.618653065944899</c:v>
                </c:pt>
                <c:pt idx="14">
                  <c:v>10.5699243938856</c:v>
                </c:pt>
                <c:pt idx="15">
                  <c:v>10.424069107789601</c:v>
                </c:pt>
                <c:pt idx="16">
                  <c:v>10.352513023928999</c:v>
                </c:pt>
                <c:pt idx="17">
                  <c:v>10.3638929068398</c:v>
                </c:pt>
                <c:pt idx="18">
                  <c:v>10.3647827517224</c:v>
                </c:pt>
                <c:pt idx="19">
                  <c:v>10.307088009767099</c:v>
                </c:pt>
                <c:pt idx="20">
                  <c:v>10.215394137051801</c:v>
                </c:pt>
                <c:pt idx="21">
                  <c:v>10.1505276142033</c:v>
                </c:pt>
                <c:pt idx="22">
                  <c:v>9.9665503301951208</c:v>
                </c:pt>
                <c:pt idx="23">
                  <c:v>9.68861930402681</c:v>
                </c:pt>
                <c:pt idx="24">
                  <c:v>9.3912660687037093</c:v>
                </c:pt>
                <c:pt idx="25">
                  <c:v>8.4904591932183902</c:v>
                </c:pt>
                <c:pt idx="26">
                  <c:v>7.0154930688190102</c:v>
                </c:pt>
                <c:pt idx="27">
                  <c:v>2.6851326575681198</c:v>
                </c:pt>
                <c:pt idx="28">
                  <c:v>-3.9983789601139801</c:v>
                </c:pt>
                <c:pt idx="29">
                  <c:v>-10.4746069820079</c:v>
                </c:pt>
                <c:pt idx="30">
                  <c:v>-13.6578524662196</c:v>
                </c:pt>
                <c:pt idx="31">
                  <c:v>-19.532131874426799</c:v>
                </c:pt>
                <c:pt idx="32">
                  <c:v>-22.3104508331127</c:v>
                </c:pt>
                <c:pt idx="33">
                  <c:v>-23.750333075188301</c:v>
                </c:pt>
                <c:pt idx="34">
                  <c:v>-23.4814007159423</c:v>
                </c:pt>
                <c:pt idx="35">
                  <c:v>-23.051550614044999</c:v>
                </c:pt>
                <c:pt idx="36">
                  <c:v>-15.2933592173741</c:v>
                </c:pt>
                <c:pt idx="37">
                  <c:v>-4.9227268914635296</c:v>
                </c:pt>
                <c:pt idx="38">
                  <c:v>0.142164133329653</c:v>
                </c:pt>
                <c:pt idx="39">
                  <c:v>3.4209030948272701</c:v>
                </c:pt>
                <c:pt idx="40">
                  <c:v>3.5162690223820201</c:v>
                </c:pt>
                <c:pt idx="41">
                  <c:v>4.16118331930043</c:v>
                </c:pt>
                <c:pt idx="42">
                  <c:v>4.3802342534773002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961856"/>
        <c:axId val="96198656"/>
      </c:scatterChart>
      <c:valAx>
        <c:axId val="64961856"/>
        <c:scaling>
          <c:orientation val="minMax"/>
          <c:max val="2020"/>
          <c:min val="1900"/>
        </c:scaling>
        <c:delete val="0"/>
        <c:axPos val="t"/>
        <c:minorGridlines>
          <c:spPr>
            <a:ln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lv-LV"/>
                  <a:t>Gadi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2700">
            <a:prstDash val="solid"/>
          </a:ln>
        </c:spPr>
        <c:crossAx val="96198656"/>
        <c:crosses val="max"/>
        <c:crossBetween val="midCat"/>
        <c:majorUnit val="10"/>
        <c:minorUnit val="5"/>
      </c:valAx>
      <c:valAx>
        <c:axId val="96198656"/>
        <c:scaling>
          <c:orientation val="minMax"/>
          <c:max val="15"/>
          <c:min val="-3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PZ</a:t>
                </a:r>
                <a:r>
                  <a:rPr lang="lv-LV"/>
                  <a:t>ŪL, m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4961856"/>
        <c:crosses val="autoZero"/>
        <c:crossBetween val="midCat"/>
      </c:valAx>
    </c:plotArea>
    <c:plotVisOnly val="1"/>
    <c:dispBlanksAs val="gap"/>
    <c:showDLblsOverMax val="0"/>
  </c:chart>
  <c:spPr>
    <a:solidFill>
      <a:srgbClr val="F8D7D4"/>
    </a:solidFill>
    <a:ln>
      <a:solidFill>
        <a:schemeClr val="tx1"/>
      </a:solidFill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D281A-1F7E-4EB6-9B1C-8B18146F2BB1}" type="datetimeFigureOut">
              <a:rPr lang="lv-LV" smtClean="0"/>
              <a:pPr/>
              <a:t>2012.11.28.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D5459-6B2F-488D-BE8A-C3B1F734F420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38832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D5459-6B2F-488D-BE8A-C3B1F734F420}" type="slidenum">
              <a:rPr lang="lv-LV" smtClean="0"/>
              <a:pPr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9221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E26E620-71F3-41D9-B677-35483278E6E4}" type="slidenum">
              <a:rPr lang="lv-LV" smtClean="0"/>
              <a:pPr eaLnBrk="1" hangingPunct="1"/>
              <a:t>8</a:t>
            </a:fld>
            <a:endParaRPr lang="lv-LV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A97ABCF-C5F1-428E-A04B-0D317ACAFB04}" type="slidenum">
              <a:rPr lang="lv-LV" smtClean="0"/>
              <a:pPr eaLnBrk="1" hangingPunct="1"/>
              <a:t>9</a:t>
            </a:fld>
            <a:endParaRPr lang="lv-LV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8F55CD9-4FAC-4AFA-B5D9-E63CA8A5A3E8}" type="slidenum">
              <a:rPr lang="lv-LV" smtClean="0"/>
              <a:pPr eaLnBrk="1" hangingPunct="1"/>
              <a:t>10</a:t>
            </a:fld>
            <a:endParaRPr lang="lv-LV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2B1C7-0C92-4B8C-809E-6FE5D31D7F63}" type="slidenum">
              <a:rPr lang="lv-LV" smtClean="0"/>
              <a:pPr/>
              <a:t>18</a:t>
            </a:fld>
            <a:endParaRPr lang="lv-LV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D5459-6B2F-488D-BE8A-C3B1F734F420}" type="slidenum">
              <a:rPr lang="lv-LV" smtClean="0"/>
              <a:pPr/>
              <a:t>27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33236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15DA8-8005-4788-B8F0-6A0D7004FCA0}" type="slidenum">
              <a:rPr lang="lv-LV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24788-D5C5-4975-8EE7-9E3CC66F711C}" type="slidenum">
              <a:rPr lang="lv-LV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77647-8473-45DE-BD19-243581ED76F1}" type="slidenum">
              <a:rPr lang="lv-LV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5F21B9F-CC9A-428F-91F3-0C4686030B81}" type="slidenum">
              <a:rPr lang="lv-LV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ECC4B8-FB93-4FF4-B718-4BD06789144E}" type="slidenum">
              <a:rPr lang="lv-LV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339787-DE22-4597-8F22-28C552412810}" type="slidenum">
              <a:rPr lang="lv-LV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D3A15-1263-4526-A7CB-3ADE4DDA7E85}" type="slidenum">
              <a:rPr lang="lv-LV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31BEA-E240-4E14-A208-404EB0192AB4}" type="slidenum">
              <a:rPr lang="lv-LV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FB445-0013-4158-9A1A-DA6B499EDC0C}" type="slidenum">
              <a:rPr lang="lv-LV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50193-67A8-453E-BA7A-B65FEE79CBF4}" type="slidenum">
              <a:rPr lang="lv-LV"/>
              <a:pPr/>
              <a:t>‹#›</a:t>
            </a:fld>
            <a:endParaRPr lang="lv-LV"/>
          </a:p>
        </p:txBody>
      </p:sp>
      <p:sp>
        <p:nvSpPr>
          <p:cNvPr id="5" name="Text Box 4"/>
          <p:cNvSpPr txBox="1">
            <a:spLocks noChangeArrowheads="1"/>
          </p:cNvSpPr>
          <p:nvPr userDrawn="1"/>
        </p:nvSpPr>
        <p:spPr bwMode="auto">
          <a:xfrm>
            <a:off x="-36513" y="6308725"/>
            <a:ext cx="79200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lv-LV" sz="1000" b="1" dirty="0">
                <a:solidFill>
                  <a:srgbClr val="003366"/>
                </a:solidFill>
              </a:rPr>
              <a:t>ESF projekts „Starpnozaru zinātnieku grupas un modeļu </a:t>
            </a:r>
          </a:p>
          <a:p>
            <a:r>
              <a:rPr lang="lv-LV" sz="1000" b="1" dirty="0">
                <a:solidFill>
                  <a:srgbClr val="003366"/>
                </a:solidFill>
              </a:rPr>
              <a:t>sistēmas izveide pazemes ūdeņu pētījumiem”</a:t>
            </a:r>
          </a:p>
          <a:p>
            <a:r>
              <a:rPr lang="lv-LV" sz="1000" dirty="0">
                <a:solidFill>
                  <a:srgbClr val="003366"/>
                </a:solidFill>
              </a:rPr>
              <a:t>Līguma Nr. </a:t>
            </a:r>
            <a:r>
              <a:rPr lang="lv-LV" sz="1000" dirty="0" smtClean="0">
                <a:solidFill>
                  <a:srgbClr val="003366"/>
                </a:solidFill>
              </a:rPr>
              <a:t>2009/0212/1DP/1.1.1.2.0/09/APIA/VIAA/060</a:t>
            </a:r>
            <a:endParaRPr lang="lv-LV" sz="1000" dirty="0">
              <a:solidFill>
                <a:srgbClr val="003366"/>
              </a:solidFill>
            </a:endParaRPr>
          </a:p>
        </p:txBody>
      </p:sp>
      <p:pic>
        <p:nvPicPr>
          <p:cNvPr id="6" name="Picture 6" descr="logo_verticalll_simple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891338" y="4292600"/>
            <a:ext cx="17843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9CFFE-7FE7-4490-95FE-92A6FBF9E276}" type="slidenum">
              <a:rPr lang="lv-LV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6EF028-BA80-4291-A360-C0346D9E2047}" type="slidenum">
              <a:rPr lang="lv-LV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lv-LV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lv-LV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lv-LV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EE11F72-41B1-450E-94DA-A5F94815F9BF}" type="slidenum">
              <a:rPr lang="lv-LV"/>
              <a:pPr/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9.emf"/><Relationship Id="rId4" Type="http://schemas.openxmlformats.org/officeDocument/2006/relationships/oleObject" Target="../embeddings/Microsoft_Excel_97-2003_Worksheet1.xls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9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2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emf"/><Relationship Id="rId17" Type="http://schemas.openxmlformats.org/officeDocument/2006/relationships/image" Target="../media/image21.jpeg"/><Relationship Id="rId2" Type="http://schemas.openxmlformats.org/officeDocument/2006/relationships/image" Target="../media/image7.png"/><Relationship Id="rId16" Type="http://schemas.openxmlformats.org/officeDocument/2006/relationships/hyperlink" Target="http://pumawiki.lu.lv/lib/exe/fetch.php?cache=&amp;media=p3021410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922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200000"/>
              </a:lnSpc>
              <a:spcBef>
                <a:spcPct val="50000"/>
              </a:spcBef>
            </a:pPr>
            <a:r>
              <a:rPr lang="lv-LV" b="1">
                <a:solidFill>
                  <a:srgbClr val="003366"/>
                </a:solidFill>
              </a:rPr>
              <a:t>ESF projekts „Starpnozaru zinātnieku grupas un modeļu </a:t>
            </a:r>
          </a:p>
          <a:p>
            <a:pPr>
              <a:lnSpc>
                <a:spcPct val="50000"/>
              </a:lnSpc>
              <a:spcBef>
                <a:spcPct val="25000"/>
              </a:spcBef>
              <a:spcAft>
                <a:spcPct val="50000"/>
              </a:spcAft>
            </a:pPr>
            <a:r>
              <a:rPr lang="lv-LV" b="1">
                <a:solidFill>
                  <a:srgbClr val="003366"/>
                </a:solidFill>
              </a:rPr>
              <a:t>sistēmas izveide pazemes ūdeņu pētījumiem”</a:t>
            </a:r>
          </a:p>
          <a:p>
            <a:pPr>
              <a:lnSpc>
                <a:spcPct val="50000"/>
              </a:lnSpc>
              <a:spcBef>
                <a:spcPct val="25000"/>
              </a:spcBef>
              <a:spcAft>
                <a:spcPct val="50000"/>
              </a:spcAft>
            </a:pPr>
            <a:endParaRPr lang="lv-LV" b="1">
              <a:solidFill>
                <a:srgbClr val="003366"/>
              </a:solidFill>
            </a:endParaRPr>
          </a:p>
        </p:txBody>
      </p:sp>
      <p:pic>
        <p:nvPicPr>
          <p:cNvPr id="2151" name="Picture 103" descr="logo_verticalll_sim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1425" y="1484313"/>
            <a:ext cx="3697288" cy="4319587"/>
          </a:xfrm>
          <a:prstGeom prst="rect">
            <a:avLst/>
          </a:prstGeom>
          <a:noFill/>
        </p:spPr>
      </p:pic>
      <p:sp>
        <p:nvSpPr>
          <p:cNvPr id="2158" name="Text Box 110"/>
          <p:cNvSpPr txBox="1">
            <a:spLocks noChangeArrowheads="1"/>
          </p:cNvSpPr>
          <p:nvPr/>
        </p:nvSpPr>
        <p:spPr bwMode="auto">
          <a:xfrm>
            <a:off x="720725" y="6597650"/>
            <a:ext cx="61563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sz="1200">
                <a:solidFill>
                  <a:srgbClr val="003366"/>
                </a:solidFill>
              </a:rPr>
              <a:t>Līguma Nr. 2009/0212/1DP/1.1.1.2.0/09/APIA/VIAA/060</a:t>
            </a:r>
          </a:p>
        </p:txBody>
      </p:sp>
      <p:grpSp>
        <p:nvGrpSpPr>
          <p:cNvPr id="2165" name="Group 117"/>
          <p:cNvGrpSpPr>
            <a:grpSpLocks/>
          </p:cNvGrpSpPr>
          <p:nvPr/>
        </p:nvGrpSpPr>
        <p:grpSpPr bwMode="auto">
          <a:xfrm>
            <a:off x="50800" y="5568950"/>
            <a:ext cx="5600700" cy="1028700"/>
            <a:chOff x="1800" y="13320"/>
            <a:chExt cx="8820" cy="1620"/>
          </a:xfrm>
        </p:grpSpPr>
        <p:pic>
          <p:nvPicPr>
            <p:cNvPr id="2166" name="Picture 11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00" y="13320"/>
              <a:ext cx="1911" cy="1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67" name="Picture 119" descr="ES_divkrasain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80" y="13320"/>
              <a:ext cx="1378" cy="1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68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010" y="13320"/>
              <a:ext cx="1610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69" name="Text Box 121"/>
            <p:cNvSpPr txBox="1">
              <a:spLocks noChangeArrowheads="1"/>
            </p:cNvSpPr>
            <p:nvPr/>
          </p:nvSpPr>
          <p:spPr bwMode="auto">
            <a:xfrm>
              <a:off x="3240" y="14580"/>
              <a:ext cx="5580" cy="3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lv-LV" sz="1200" b="1">
                  <a:solidFill>
                    <a:srgbClr val="003366"/>
                  </a:solidFill>
                </a:rPr>
                <a:t>  IEGULDĪJUMS TAVĀ NĀKOTNĒ</a:t>
              </a:r>
            </a:p>
            <a:p>
              <a:endParaRPr lang="lv-LV"/>
            </a:p>
          </p:txBody>
        </p:sp>
        <p:pic>
          <p:nvPicPr>
            <p:cNvPr id="2170" name="Picture 12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00" y="13320"/>
              <a:ext cx="3373" cy="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79512" y="1412776"/>
            <a:ext cx="5472608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Baltijas artēziskā baseina </a:t>
            </a:r>
            <a:r>
              <a:rPr kumimoji="0" lang="lv-LV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datormodelis</a:t>
            </a:r>
            <a:endParaRPr kumimoji="0" lang="lv-LV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51520" y="3140968"/>
            <a:ext cx="4210685" cy="2308324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lv-LV" sz="3200" i="1" dirty="0" smtClean="0">
                <a:latin typeface="Calibri" pitchFamily="34" charset="0"/>
              </a:rPr>
              <a:t>Juris Seņņikovs</a:t>
            </a:r>
          </a:p>
          <a:p>
            <a:r>
              <a:rPr lang="lv-LV" sz="2800" dirty="0" smtClean="0">
                <a:latin typeface="Calibri" pitchFamily="34" charset="0"/>
              </a:rPr>
              <a:t>Vides un tehnoloģisko procesu matemātiskās modelēšanas laboratorija</a:t>
            </a:r>
          </a:p>
          <a:p>
            <a:r>
              <a:rPr lang="lv-LV" sz="2800" dirty="0" smtClean="0">
                <a:latin typeface="Calibri" pitchFamily="34" charset="0"/>
              </a:rPr>
              <a:t>Latvijas Universitāte</a:t>
            </a:r>
            <a:endParaRPr lang="lv-LV" sz="20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0" y="69850"/>
            <a:ext cx="9036050" cy="461963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90000" rIns="90000">
            <a:spAutoFit/>
          </a:bodyPr>
          <a:lstStyle/>
          <a:p>
            <a:r>
              <a:rPr lang="lv-LV" sz="2400" b="1" dirty="0"/>
              <a:t>Ģeoloģiskās struktūras ģenerēšana - ilustrācija</a:t>
            </a:r>
            <a:endParaRPr lang="en-US" sz="2400" b="1" dirty="0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39750" y="620713"/>
            <a:ext cx="7621588" cy="3003550"/>
            <a:chOff x="539552" y="620688"/>
            <a:chExt cx="7621293" cy="3003550"/>
          </a:xfrm>
        </p:grpSpPr>
        <p:pic>
          <p:nvPicPr>
            <p:cNvPr id="1434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35" t="7785" r="19485" b="9241"/>
            <a:stretch>
              <a:fillRect/>
            </a:stretch>
          </p:blipFill>
          <p:spPr bwMode="auto">
            <a:xfrm>
              <a:off x="4427984" y="620688"/>
              <a:ext cx="3732861" cy="2955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5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86" t="7962" r="25246" b="9013"/>
            <a:stretch>
              <a:fillRect/>
            </a:stretch>
          </p:blipFill>
          <p:spPr bwMode="auto">
            <a:xfrm>
              <a:off x="539552" y="620688"/>
              <a:ext cx="3232150" cy="30035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6" name="TextBox 10"/>
            <p:cNvSpPr txBox="1">
              <a:spLocks noChangeArrowheads="1"/>
            </p:cNvSpPr>
            <p:nvPr/>
          </p:nvSpPr>
          <p:spPr bwMode="auto">
            <a:xfrm>
              <a:off x="3132044" y="620688"/>
              <a:ext cx="2591881" cy="584775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lv-LV" sz="1600" dirty="0" smtClean="0"/>
                <a:t>Interpolācija uz </a:t>
              </a:r>
              <a:r>
                <a:rPr lang="lv-LV" sz="1600" dirty="0"/>
                <a:t>2D </a:t>
              </a:r>
              <a:r>
                <a:rPr lang="lv-LV" sz="1600" dirty="0" smtClean="0"/>
                <a:t>trijstūru režģa</a:t>
              </a:r>
              <a:endParaRPr lang="lv-LV" sz="1600" dirty="0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0" y="3644900"/>
            <a:ext cx="8275638" cy="3059113"/>
            <a:chOff x="0" y="3645024"/>
            <a:chExt cx="8276084" cy="3058906"/>
          </a:xfrm>
        </p:grpSpPr>
        <p:pic>
          <p:nvPicPr>
            <p:cNvPr id="14341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10" t="7785" r="18661" b="7785"/>
            <a:stretch>
              <a:fillRect/>
            </a:stretch>
          </p:blipFill>
          <p:spPr bwMode="auto">
            <a:xfrm>
              <a:off x="0" y="3645024"/>
              <a:ext cx="4043980" cy="3007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2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6" t="7785" r="18661" b="6329"/>
            <a:stretch>
              <a:fillRect/>
            </a:stretch>
          </p:blipFill>
          <p:spPr bwMode="auto">
            <a:xfrm>
              <a:off x="4283968" y="3645024"/>
              <a:ext cx="3992116" cy="3058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3" name="TextBox 13"/>
            <p:cNvSpPr txBox="1">
              <a:spLocks noChangeArrowheads="1"/>
            </p:cNvSpPr>
            <p:nvPr/>
          </p:nvSpPr>
          <p:spPr bwMode="auto">
            <a:xfrm>
              <a:off x="3204021" y="4725195"/>
              <a:ext cx="1890485" cy="338531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lv-LV" sz="1600" dirty="0" smtClean="0"/>
                <a:t>Tektoniskie lūzumi</a:t>
              </a:r>
              <a:endParaRPr lang="lv-LV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53178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669" y="690690"/>
            <a:ext cx="8496944" cy="5904656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8600" lvl="0" indent="-228600">
              <a:buFont typeface="+mj-lt"/>
              <a:buAutoNum type="arabicPeriod"/>
            </a:pPr>
            <a:r>
              <a:rPr lang="lv-LV" sz="1400" dirty="0" smtClean="0"/>
              <a:t>BAB ģeoloģiskais modeļa veidošana ir balstīta uz pieņēmumiem:</a:t>
            </a:r>
          </a:p>
          <a:p>
            <a:pPr marL="685800" lvl="1" indent="-228600">
              <a:buFont typeface="+mj-lt"/>
              <a:buAutoNum type="arabicPeriod"/>
            </a:pPr>
            <a:r>
              <a:rPr lang="lv-LV" sz="1400" dirty="0" smtClean="0"/>
              <a:t>slāņkopas pēcsedimentācijas deformācijas reģionālā mērogā nerada nozīmīgas izmaiņas tās tilpumā - slāņu biezums griezumā nepamatoti nedrīkst mainīties, neskaitot erozijas ietekmi;</a:t>
            </a:r>
          </a:p>
          <a:p>
            <a:pPr marL="685800" lvl="1" indent="-228600">
              <a:buFont typeface="+mj-lt"/>
              <a:buAutoNum type="arabicPeriod"/>
            </a:pPr>
            <a:r>
              <a:rPr lang="lv-LV" sz="1400" dirty="0" smtClean="0"/>
              <a:t>tektoniskās deformācijas baseina attīstības laikā ir norisinājušās sekvenciālos ciklos, deformējot uzreiz visas slāņkopas iežus, kur sekojošu ciklu nogulumieži ir atdalīti ar reģionālām erozijas virsmām. </a:t>
            </a:r>
          </a:p>
          <a:p>
            <a:pPr marL="228600" lvl="0" indent="-228600">
              <a:buFont typeface="+mj-lt"/>
              <a:buAutoNum type="arabicPeriod"/>
            </a:pPr>
            <a:r>
              <a:rPr lang="lv-LV" sz="1400" dirty="0" smtClean="0"/>
              <a:t>Ģeoloģiskais modelis Baltijas valstu teritorijā tika modelēts balstoties uz </a:t>
            </a:r>
            <a:r>
              <a:rPr lang="lv-LV" sz="1400" u="sng" dirty="0" smtClean="0"/>
              <a:t>urbumu datiem</a:t>
            </a:r>
            <a:r>
              <a:rPr lang="lv-LV" sz="1400" dirty="0" smtClean="0"/>
              <a:t> un atsevišķām </a:t>
            </a:r>
            <a:r>
              <a:rPr lang="lv-LV" sz="1400" u="sng" dirty="0" smtClean="0"/>
              <a:t>struktūrkartēm</a:t>
            </a:r>
            <a:r>
              <a:rPr lang="lv-LV" sz="1400" dirty="0" smtClean="0"/>
              <a:t>:</a:t>
            </a:r>
          </a:p>
          <a:p>
            <a:pPr marL="685800" lvl="1" indent="-228600">
              <a:buFont typeface="+mj-lt"/>
              <a:buAutoNum type="arabicPeriod"/>
            </a:pPr>
            <a:r>
              <a:rPr lang="lv-LV" sz="1400" dirty="0" smtClean="0"/>
              <a:t>Slāņi tika ģenerēti </a:t>
            </a:r>
            <a:r>
              <a:rPr lang="lv-LV" sz="1400" u="sng" dirty="0" smtClean="0"/>
              <a:t>secīgi no vecākā uz jaunāko</a:t>
            </a:r>
            <a:r>
              <a:rPr lang="lv-LV" sz="1400" dirty="0" smtClean="0"/>
              <a:t>, izmantojot slāņu biezumu datus, pārmantojot pagulošās virsmas reljefu. </a:t>
            </a:r>
          </a:p>
          <a:p>
            <a:pPr marL="685800" lvl="1" indent="-228600">
              <a:buFont typeface="+mj-lt"/>
              <a:buAutoNum type="arabicPeriod"/>
            </a:pPr>
            <a:r>
              <a:rPr lang="lv-LV" sz="1400" dirty="0" smtClean="0"/>
              <a:t>Slāņu ģenerācija tika veikta vairākos etapos, kurus norobežoja kāda no atskaites virsmām:Kristāliskā pamatklintāja, augšējā Ordovika, Vidusdevona Pērnavas un Augšdevona Amatas virsmām.</a:t>
            </a:r>
          </a:p>
          <a:p>
            <a:pPr marL="228600" lvl="0" indent="-228600">
              <a:buFont typeface="+mj-lt"/>
              <a:buAutoNum type="arabicPeriod"/>
            </a:pPr>
            <a:r>
              <a:rPr lang="lv-LV" sz="1400" dirty="0" smtClean="0"/>
              <a:t>Modeļa slāņu izplatība konstruēta ņemot vērā modeļa struktūrā iekļautās </a:t>
            </a:r>
            <a:r>
              <a:rPr lang="lv-LV" sz="1400" u="sng" dirty="0" smtClean="0"/>
              <a:t>rekonstruētās reģionālās erozijas virsmas</a:t>
            </a:r>
            <a:r>
              <a:rPr lang="lv-LV" sz="1400" dirty="0" smtClean="0"/>
              <a:t> (Devona, Perma un Kvartāra).</a:t>
            </a:r>
          </a:p>
          <a:p>
            <a:pPr marL="685800" lvl="1" indent="-228600">
              <a:buFont typeface="+mj-lt"/>
              <a:buAutoNum type="arabicPeriod"/>
            </a:pPr>
            <a:r>
              <a:rPr lang="lv-LV" sz="1400" dirty="0" smtClean="0"/>
              <a:t>Erozijas virsmas rekonstruētas saglabājot biezuma sadalījumu starp uzguļošajām pamata virsmām un erozijas virsmas marķieri urbumu un kartogrāfiskajos datos.</a:t>
            </a:r>
          </a:p>
          <a:p>
            <a:pPr marL="685800" lvl="1" indent="-228600">
              <a:buFont typeface="+mj-lt"/>
              <a:buAutoNum type="arabicPeriod"/>
            </a:pPr>
            <a:r>
              <a:rPr lang="lv-LV" sz="1400" dirty="0" smtClean="0"/>
              <a:t>zem šīm virsmām pagulošo slāņu izplatība ierobežota apgabalos, kur pagulošie slāņi izķīlējas erozijas virsmās.</a:t>
            </a:r>
          </a:p>
          <a:p>
            <a:pPr marL="685800" lvl="1" indent="-228600">
              <a:buFont typeface="+mj-lt"/>
              <a:buAutoNum type="arabicPeriod"/>
            </a:pPr>
            <a:r>
              <a:rPr lang="lv-LV" sz="1400" dirty="0" smtClean="0"/>
              <a:t>Pielietotā metode ļauj rekonstruēt atsevišķu ģeoloģisko slāņu izplatību apgabalos ar ierobežotu datu (urbumu) blīvumu - apgabalos, kur nav pieejami tieši dati, un starp pagulošo un erozijas virsmu veidojas nesaiste - tukšums, tiek identificēts iztrūkstošais slānis un, pieņemot, ka tas ir topogrāfiski līdzīgs pagulošajiem slāņiem, ar šī slāņa tilpumu tiek aizpildīts nesaistes tilpums. </a:t>
            </a:r>
          </a:p>
          <a:p>
            <a:pPr marL="228600" lvl="0" indent="-228600">
              <a:buFont typeface="+mj-lt"/>
              <a:buAutoNum type="arabicPeriod"/>
            </a:pPr>
            <a:r>
              <a:rPr lang="lv-LV" sz="1400" dirty="0" smtClean="0"/>
              <a:t>Pārējā BAB teritorijā modeļa struktūra veidota izmantojot projekta ietvaros apkopoto un pieejamo  ģeoloģisko informāciju - kartogrāfisko materiālu un griezumu informāciju. </a:t>
            </a:r>
          </a:p>
          <a:p>
            <a:pPr marL="228600" lvl="0" indent="-228600">
              <a:buFont typeface="+mj-lt"/>
              <a:buAutoNum type="arabicPeriod"/>
            </a:pPr>
            <a:r>
              <a:rPr lang="lv-LV" sz="1400" dirty="0" smtClean="0"/>
              <a:t>Apgabalos, kur dati nav pieejami, interpretācija balstīta uz zināmo biezuma vērtību sadalījuma ekstrapolāciju slāņu ietvaros uz visu modeļa apgabalu.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07504" y="121920"/>
            <a:ext cx="8294687" cy="523220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90000" rIns="90000">
            <a:spAutoFit/>
          </a:bodyPr>
          <a:lstStyle/>
          <a:p>
            <a:r>
              <a:rPr lang="lv-LV" sz="2800" b="1" dirty="0" smtClean="0">
                <a:latin typeface="Times New Roman" pitchFamily="18" charset="0"/>
              </a:rPr>
              <a:t>Ģeoloģiskās struktūras modeļa uzbūves principi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4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6" r="11481" b="1135"/>
          <a:stretch/>
        </p:blipFill>
        <p:spPr bwMode="auto">
          <a:xfrm>
            <a:off x="296638" y="495122"/>
            <a:ext cx="8364987" cy="587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179388" y="69850"/>
            <a:ext cx="7200900" cy="523875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90000" rIns="90000">
            <a:spAutoFit/>
          </a:bodyPr>
          <a:lstStyle/>
          <a:p>
            <a:r>
              <a:rPr lang="lv-LV" sz="2800" b="1" dirty="0" smtClean="0">
                <a:latin typeface="Times New Roman" pitchFamily="18" charset="0"/>
              </a:rPr>
              <a:t>Ģeoloģiskās struktūras modelis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6387" name="TextBox 18"/>
          <p:cNvSpPr txBox="1">
            <a:spLocks noChangeArrowheads="1"/>
          </p:cNvSpPr>
          <p:nvPr/>
        </p:nvSpPr>
        <p:spPr bwMode="auto">
          <a:xfrm>
            <a:off x="4606925" y="6211888"/>
            <a:ext cx="4537075" cy="646331"/>
          </a:xfrm>
          <a:prstGeom prst="rect">
            <a:avLst/>
          </a:prstGeom>
          <a:solidFill>
            <a:srgbClr val="B6ACA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lv-LV" dirty="0"/>
              <a:t>D2ar izplatības </a:t>
            </a:r>
            <a:endParaRPr lang="lv-LV" dirty="0" smtClean="0"/>
          </a:p>
          <a:p>
            <a:r>
              <a:rPr lang="lv-LV" dirty="0" smtClean="0"/>
              <a:t>Griezuma </a:t>
            </a:r>
            <a:r>
              <a:rPr lang="lv-LV" dirty="0"/>
              <a:t>A-B līnija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033787" y="495122"/>
            <a:ext cx="5241857" cy="2620963"/>
            <a:chOff x="4398321" y="1321241"/>
            <a:chExt cx="5241248" cy="2621307"/>
          </a:xfrm>
        </p:grpSpPr>
        <p:sp>
          <p:nvSpPr>
            <p:cNvPr id="26" name="Oval 25"/>
            <p:cNvSpPr/>
            <p:nvPr/>
          </p:nvSpPr>
          <p:spPr>
            <a:xfrm rot="20466538">
              <a:off x="4990390" y="2726060"/>
              <a:ext cx="2620659" cy="328655"/>
            </a:xfrm>
            <a:prstGeom prst="ellipse">
              <a:avLst/>
            </a:prstGeom>
            <a:noFill/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v-LV"/>
            </a:p>
          </p:txBody>
        </p:sp>
        <p:sp>
          <p:nvSpPr>
            <p:cNvPr id="16406" name="TextBox 26"/>
            <p:cNvSpPr txBox="1">
              <a:spLocks noChangeArrowheads="1"/>
            </p:cNvSpPr>
            <p:nvPr/>
          </p:nvSpPr>
          <p:spPr bwMode="auto">
            <a:xfrm>
              <a:off x="7485649" y="2923129"/>
              <a:ext cx="2153920" cy="646416"/>
            </a:xfrm>
            <a:prstGeom prst="rect">
              <a:avLst/>
            </a:prstGeom>
            <a:solidFill>
              <a:srgbClr val="FF9966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lv-LV" dirty="0" smtClean="0"/>
                <a:t>Reģionālās erozijas virsmas</a:t>
              </a:r>
              <a:endParaRPr lang="lv-LV" dirty="0"/>
            </a:p>
          </p:txBody>
        </p:sp>
        <p:sp>
          <p:nvSpPr>
            <p:cNvPr id="39" name="Oval 38"/>
            <p:cNvSpPr/>
            <p:nvPr/>
          </p:nvSpPr>
          <p:spPr>
            <a:xfrm rot="18504004">
              <a:off x="3251954" y="2467608"/>
              <a:ext cx="2621307" cy="328574"/>
            </a:xfrm>
            <a:prstGeom prst="ellipse">
              <a:avLst/>
            </a:prstGeom>
            <a:noFill/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v-LV"/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2627313" y="1484313"/>
            <a:ext cx="3200400" cy="2317750"/>
            <a:chOff x="4239280" y="3028960"/>
            <a:chExt cx="3199583" cy="2317472"/>
          </a:xfrm>
        </p:grpSpPr>
        <p:sp>
          <p:nvSpPr>
            <p:cNvPr id="29" name="Oval 28"/>
            <p:cNvSpPr/>
            <p:nvPr/>
          </p:nvSpPr>
          <p:spPr>
            <a:xfrm>
              <a:off x="5678775" y="3749599"/>
              <a:ext cx="823703" cy="588891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v-LV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15489" y="4976786"/>
              <a:ext cx="2153687" cy="36825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5875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lv-LV" dirty="0" smtClean="0"/>
                <a:t>Tektoniskie lūzumi</a:t>
              </a:r>
              <a:endParaRPr lang="lv-LV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6615160" y="3028960"/>
              <a:ext cx="823703" cy="588891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v-LV"/>
            </a:p>
          </p:txBody>
        </p:sp>
        <p:sp>
          <p:nvSpPr>
            <p:cNvPr id="38" name="Oval 37"/>
            <p:cNvSpPr/>
            <p:nvPr/>
          </p:nvSpPr>
          <p:spPr>
            <a:xfrm>
              <a:off x="4239280" y="4757540"/>
              <a:ext cx="823702" cy="588892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v-LV"/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899592" y="2980779"/>
            <a:ext cx="2736850" cy="1617662"/>
            <a:chOff x="3302000" y="3902328"/>
            <a:chExt cx="2736304" cy="1618124"/>
          </a:xfrm>
        </p:grpSpPr>
        <p:sp>
          <p:nvSpPr>
            <p:cNvPr id="32" name="Oval 31"/>
            <p:cNvSpPr/>
            <p:nvPr/>
          </p:nvSpPr>
          <p:spPr>
            <a:xfrm>
              <a:off x="3302000" y="3902328"/>
              <a:ext cx="669791" cy="719342"/>
            </a:xfrm>
            <a:prstGeom prst="ellipse">
              <a:avLst/>
            </a:prstGeom>
            <a:noFill/>
            <a:ln>
              <a:solidFill>
                <a:srgbClr val="CC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v-LV"/>
            </a:p>
          </p:txBody>
        </p:sp>
        <p:sp>
          <p:nvSpPr>
            <p:cNvPr id="16400" name="TextBox 32"/>
            <p:cNvSpPr txBox="1">
              <a:spLocks noChangeArrowheads="1"/>
            </p:cNvSpPr>
            <p:nvPr/>
          </p:nvSpPr>
          <p:spPr bwMode="auto">
            <a:xfrm>
              <a:off x="3637280" y="5151120"/>
              <a:ext cx="2401024" cy="369332"/>
            </a:xfrm>
            <a:prstGeom prst="rect">
              <a:avLst/>
            </a:prstGeom>
            <a:solidFill>
              <a:srgbClr val="CCFF99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lv-LV" dirty="0" smtClean="0"/>
                <a:t>Slāņu izķīlēšanās</a:t>
              </a:r>
              <a:endParaRPr lang="lv-LV" dirty="0"/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2124075" y="115888"/>
            <a:ext cx="2697163" cy="981075"/>
            <a:chOff x="4003040" y="1986072"/>
            <a:chExt cx="2698224" cy="980648"/>
          </a:xfrm>
        </p:grpSpPr>
        <p:sp>
          <p:nvSpPr>
            <p:cNvPr id="35" name="Oval 34"/>
            <p:cNvSpPr/>
            <p:nvPr/>
          </p:nvSpPr>
          <p:spPr>
            <a:xfrm>
              <a:off x="4003040" y="2438312"/>
              <a:ext cx="1118040" cy="528408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v-LV"/>
            </a:p>
          </p:txBody>
        </p:sp>
        <p:sp>
          <p:nvSpPr>
            <p:cNvPr id="16398" name="TextBox 35"/>
            <p:cNvSpPr txBox="1">
              <a:spLocks noChangeArrowheads="1"/>
            </p:cNvSpPr>
            <p:nvPr/>
          </p:nvSpPr>
          <p:spPr bwMode="auto">
            <a:xfrm>
              <a:off x="5299184" y="1986072"/>
              <a:ext cx="1402080" cy="646331"/>
            </a:xfrm>
            <a:prstGeom prst="rect">
              <a:avLst/>
            </a:prstGeom>
            <a:solidFill>
              <a:srgbClr val="3B98FF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lv-LV" dirty="0"/>
                <a:t>Kvartāra detalizācija</a:t>
              </a:r>
            </a:p>
          </p:txBody>
        </p:sp>
      </p:grpSp>
      <p:sp>
        <p:nvSpPr>
          <p:cNvPr id="16393" name="TextBox 39"/>
          <p:cNvSpPr txBox="1">
            <a:spLocks noChangeArrowheads="1"/>
          </p:cNvSpPr>
          <p:nvPr/>
        </p:nvSpPr>
        <p:spPr bwMode="auto">
          <a:xfrm>
            <a:off x="3125809" y="5738786"/>
            <a:ext cx="1223963" cy="307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lv-LV" sz="1400" dirty="0" smtClean="0"/>
              <a:t>Attālums, </a:t>
            </a:r>
            <a:r>
              <a:rPr lang="lv-LV" sz="1400" dirty="0"/>
              <a:t>km</a:t>
            </a:r>
          </a:p>
        </p:txBody>
      </p:sp>
      <p:sp>
        <p:nvSpPr>
          <p:cNvPr id="16394" name="TextBox 40"/>
          <p:cNvSpPr txBox="1">
            <a:spLocks noChangeArrowheads="1"/>
          </p:cNvSpPr>
          <p:nvPr/>
        </p:nvSpPr>
        <p:spPr bwMode="auto">
          <a:xfrm rot="-5400000">
            <a:off x="-853976" y="3192018"/>
            <a:ext cx="2015728" cy="30777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lv-LV" sz="1400" dirty="0" smtClean="0"/>
              <a:t>Augstums VJL, </a:t>
            </a:r>
            <a:r>
              <a:rPr lang="lv-LV" sz="1400" dirty="0"/>
              <a:t>m</a:t>
            </a:r>
          </a:p>
        </p:txBody>
      </p:sp>
      <p:sp>
        <p:nvSpPr>
          <p:cNvPr id="16395" name="TextBox 41"/>
          <p:cNvSpPr txBox="1">
            <a:spLocks noChangeArrowheads="1"/>
          </p:cNvSpPr>
          <p:nvPr/>
        </p:nvSpPr>
        <p:spPr bwMode="auto">
          <a:xfrm>
            <a:off x="-1" y="6273443"/>
            <a:ext cx="2339975" cy="523220"/>
          </a:xfrm>
          <a:prstGeom prst="rect">
            <a:avLst/>
          </a:prstGeom>
          <a:solidFill>
            <a:srgbClr val="EE686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lv-LV" sz="1400" dirty="0" smtClean="0"/>
              <a:t>Vertikālā un horizontālā mēroga attiecība </a:t>
            </a:r>
            <a:r>
              <a:rPr lang="lv-LV" sz="1400" dirty="0"/>
              <a:t>200:1</a:t>
            </a:r>
          </a:p>
        </p:txBody>
      </p:sp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4120473" y="254579"/>
            <a:ext cx="3812519" cy="1014181"/>
            <a:chOff x="3302000" y="3394263"/>
            <a:chExt cx="3811758" cy="1014471"/>
          </a:xfrm>
        </p:grpSpPr>
        <p:sp>
          <p:nvSpPr>
            <p:cNvPr id="27" name="Oval 26"/>
            <p:cNvSpPr/>
            <p:nvPr/>
          </p:nvSpPr>
          <p:spPr>
            <a:xfrm>
              <a:off x="3302000" y="3902328"/>
              <a:ext cx="2611246" cy="506406"/>
            </a:xfrm>
            <a:prstGeom prst="ellipse">
              <a:avLst/>
            </a:prstGeom>
            <a:noFill/>
            <a:ln>
              <a:solidFill>
                <a:srgbClr val="03CC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v-LV"/>
            </a:p>
          </p:txBody>
        </p:sp>
        <p:sp>
          <p:nvSpPr>
            <p:cNvPr id="28" name="TextBox 32"/>
            <p:cNvSpPr txBox="1">
              <a:spLocks noChangeArrowheads="1"/>
            </p:cNvSpPr>
            <p:nvPr/>
          </p:nvSpPr>
          <p:spPr bwMode="auto">
            <a:xfrm>
              <a:off x="4712734" y="3394263"/>
              <a:ext cx="2401024" cy="369332"/>
            </a:xfrm>
            <a:prstGeom prst="rect">
              <a:avLst/>
            </a:prstGeom>
            <a:solidFill>
              <a:srgbClr val="03CCFB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lv-LV" dirty="0" smtClean="0"/>
                <a:t>Apraktās ielejas</a:t>
              </a:r>
              <a:endParaRPr lang="lv-LV" dirty="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7" t="2040" r="16802"/>
          <a:stretch/>
        </p:blipFill>
        <p:spPr bwMode="auto">
          <a:xfrm>
            <a:off x="3096461" y="1202643"/>
            <a:ext cx="5915982" cy="4827760"/>
          </a:xfrm>
          <a:prstGeom prst="rect">
            <a:avLst/>
          </a:prstGeom>
          <a:noFill/>
          <a:ln w="412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49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 tmFilter="0, 0; .2, .5; .8, .5; 1, 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0" autoRev="1" fill="hold"/>
                                        <p:tgtEl>
                                          <p:spTgt spid="163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385128" y="121920"/>
            <a:ext cx="8294687" cy="523220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90000" rIns="90000">
            <a:spAutoFit/>
          </a:bodyPr>
          <a:lstStyle/>
          <a:p>
            <a:r>
              <a:rPr lang="lv-LV" sz="2800" b="1" dirty="0" smtClean="0">
                <a:latin typeface="Times New Roman" pitchFamily="18" charset="0"/>
              </a:rPr>
              <a:t>Filtrācijas aprēķina uzdevuma nostādne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2560" y="841096"/>
            <a:ext cx="8839200" cy="3785652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lv-LV" sz="2000" dirty="0" smtClean="0">
                <a:latin typeface="Times New Roman" pitchFamily="18" charset="0"/>
                <a:cs typeface="Times New Roman" pitchFamily="18" charset="0"/>
              </a:rPr>
              <a:t>Izveidots stacionārs un nestacionārs filtrācijas plūsmu aprēķina modelis. Aprēķinu rezultāts ir laikā mainīga </a:t>
            </a:r>
            <a:r>
              <a:rPr lang="lv-LV" sz="2000" i="1" dirty="0" smtClean="0">
                <a:latin typeface="Times New Roman" pitchFamily="18" charset="0"/>
                <a:cs typeface="Times New Roman" pitchFamily="18" charset="0"/>
              </a:rPr>
              <a:t>[pjezometriskā] </a:t>
            </a:r>
            <a:r>
              <a:rPr lang="lv-LV" sz="2000" dirty="0" smtClean="0">
                <a:latin typeface="Times New Roman" pitchFamily="18" charset="0"/>
                <a:cs typeface="Times New Roman" pitchFamily="18" charset="0"/>
              </a:rPr>
              <a:t>ūdens līmeņa (</a:t>
            </a:r>
            <a:r>
              <a:rPr lang="lv-LV" sz="20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lv-LV" sz="2000" dirty="0" smtClean="0">
                <a:latin typeface="Times New Roman" pitchFamily="18" charset="0"/>
                <a:cs typeface="Times New Roman" pitchFamily="18" charset="0"/>
              </a:rPr>
              <a:t>) telpiskais sadalījums un </a:t>
            </a:r>
            <a:r>
              <a:rPr lang="lv-LV" sz="2000" i="1" dirty="0" smtClean="0">
                <a:latin typeface="Times New Roman" pitchFamily="18" charset="0"/>
                <a:cs typeface="Times New Roman" pitchFamily="18" charset="0"/>
              </a:rPr>
              <a:t>[no tā atvasināts]</a:t>
            </a:r>
            <a:r>
              <a:rPr lang="lv-LV" sz="2000" dirty="0" smtClean="0">
                <a:latin typeface="Times New Roman" pitchFamily="18" charset="0"/>
                <a:cs typeface="Times New Roman" pitchFamily="18" charset="0"/>
              </a:rPr>
              <a:t> filtrācijas ātruma lauks.</a:t>
            </a:r>
          </a:p>
          <a:p>
            <a:pPr lvl="0"/>
            <a:endParaRPr lang="lv-LV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lv-LV" sz="2000" dirty="0" smtClean="0">
                <a:latin typeface="Times New Roman" pitchFamily="18" charset="0"/>
                <a:cs typeface="Times New Roman" pitchFamily="18" charset="0"/>
              </a:rPr>
              <a:t>Modeļa robežnosacījumi:</a:t>
            </a:r>
            <a:endParaRPr lang="lv-LV" sz="2000" dirty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lv-LV" sz="2000" dirty="0" smtClean="0">
                <a:latin typeface="Times New Roman" pitchFamily="18" charset="0"/>
                <a:cs typeface="Times New Roman" pitchFamily="18" charset="0"/>
              </a:rPr>
              <a:t>Uz modeļapgabala sānu robežām uzdodam necaurlaidības nosacījumus</a:t>
            </a:r>
          </a:p>
          <a:p>
            <a:pPr marL="457200" lvl="0" indent="-457200">
              <a:buFont typeface="+mj-lt"/>
              <a:buAutoNum type="arabicPeriod"/>
            </a:pPr>
            <a:r>
              <a:rPr lang="lv-LV" sz="2000" dirty="0" smtClean="0">
                <a:latin typeface="Times New Roman" pitchFamily="18" charset="0"/>
                <a:cs typeface="Times New Roman" pitchFamily="18" charset="0"/>
              </a:rPr>
              <a:t>Uz augšējās virsmas uzdodam infiltrāciju </a:t>
            </a:r>
            <a:r>
              <a:rPr lang="lv-LV" sz="1600" i="1" dirty="0" smtClean="0">
                <a:latin typeface="Times New Roman" pitchFamily="18" charset="0"/>
                <a:cs typeface="Times New Roman" pitchFamily="18" charset="0"/>
              </a:rPr>
              <a:t>(no reģionālo klimata modeļu datiem)</a:t>
            </a:r>
          </a:p>
          <a:p>
            <a:pPr marL="457200" lvl="0" indent="-457200">
              <a:buFont typeface="+mj-lt"/>
              <a:buAutoNum type="arabicPeriod"/>
            </a:pPr>
            <a:r>
              <a:rPr lang="lv-LV" sz="2000" dirty="0" smtClean="0">
                <a:latin typeface="Times New Roman" pitchFamily="18" charset="0"/>
                <a:cs typeface="Times New Roman" pitchFamily="18" charset="0"/>
              </a:rPr>
              <a:t>Uzdodam ūdensguves urbumu vidējos debitus </a:t>
            </a:r>
            <a:r>
              <a:rPr lang="lv-LV" sz="1600" i="1" dirty="0" smtClean="0">
                <a:latin typeface="Times New Roman" pitchFamily="18" charset="0"/>
                <a:cs typeface="Times New Roman" pitchFamily="18" charset="0"/>
              </a:rPr>
              <a:t>(kur par tiem ir pieejami dati)</a:t>
            </a:r>
          </a:p>
          <a:p>
            <a:pPr marL="457200" lvl="0" indent="-457200"/>
            <a:endParaRPr lang="lv-LV" sz="20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lv-LV" sz="2000" dirty="0" smtClean="0">
                <a:latin typeface="Times New Roman" pitchFamily="18" charset="0"/>
                <a:cs typeface="Times New Roman" pitchFamily="18" charset="0"/>
              </a:rPr>
              <a:t>Materiālu īpašības ir nosakāmas kalibrācijas gaitā, tās ir pa ģeoloģiskajiem slāņiem konstantas (horizontālās un vertikālās filtrācijas koeficienti (</a:t>
            </a:r>
            <a:r>
              <a:rPr lang="lv-LV" sz="2000" i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lv-LV" sz="2000" dirty="0" smtClean="0">
                <a:latin typeface="Times New Roman" pitchFamily="18" charset="0"/>
                <a:cs typeface="Times New Roman" pitchFamily="18" charset="0"/>
              </a:rPr>
              <a:t>), īpatnējais ūdensatdeves koeficients (</a:t>
            </a:r>
            <a:r>
              <a:rPr lang="lv-LV" sz="20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lv-LV" sz="2000" i="1" baseline="-25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lv-LV" sz="2000" dirty="0" smtClean="0">
                <a:latin typeface="Times New Roman" pitchFamily="18" charset="0"/>
                <a:cs typeface="Times New Roman" pitchFamily="18" charset="0"/>
              </a:rPr>
              <a:t>))</a:t>
            </a:r>
          </a:p>
        </p:txBody>
      </p:sp>
      <p:pic>
        <p:nvPicPr>
          <p:cNvPr id="11" name="Attēls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7593" y="4666815"/>
            <a:ext cx="2496407" cy="2191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3636417"/>
              </p:ext>
            </p:extLst>
          </p:nvPr>
        </p:nvGraphicFramePr>
        <p:xfrm>
          <a:off x="161749" y="4869160"/>
          <a:ext cx="6159500" cy="1284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Equation" r:id="rId4" imgW="1803240" imgH="393480" progId="Equation.3">
                  <p:embed/>
                </p:oleObj>
              </mc:Choice>
              <mc:Fallback>
                <p:oleObj name="Equation" r:id="rId4" imgW="1803240" imgH="39348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749" y="4869160"/>
                        <a:ext cx="6159500" cy="1284287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571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993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Binfilt2.PNG"/>
          <p:cNvPicPr>
            <a:picLocks noChangeAspect="1"/>
          </p:cNvPicPr>
          <p:nvPr/>
        </p:nvPicPr>
        <p:blipFill>
          <a:blip r:embed="rId2" cstate="print"/>
          <a:srcRect r="3326"/>
          <a:stretch>
            <a:fillRect/>
          </a:stretch>
        </p:blipFill>
        <p:spPr>
          <a:xfrm>
            <a:off x="5410213" y="3486150"/>
            <a:ext cx="3723627" cy="3489798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385128" y="121920"/>
            <a:ext cx="8294687" cy="523220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90000" rIns="90000">
            <a:spAutoFit/>
          </a:bodyPr>
          <a:lstStyle/>
          <a:p>
            <a:r>
              <a:rPr lang="lv-LV" sz="2800" b="1" dirty="0" smtClean="0">
                <a:latin typeface="Times New Roman" pitchFamily="18" charset="0"/>
              </a:rPr>
              <a:t>Filtrācijas modeļa robežnosacījumi - infiltrācija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4" name="Picture 3" descr="BABp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953770"/>
            <a:ext cx="3333750" cy="2952750"/>
          </a:xfrm>
          <a:prstGeom prst="rect">
            <a:avLst/>
          </a:prstGeom>
        </p:spPr>
      </p:pic>
      <p:pic>
        <p:nvPicPr>
          <p:cNvPr id="6" name="Picture 5" descr="BABevap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78580"/>
            <a:ext cx="3356610" cy="29794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4960" y="3566160"/>
            <a:ext cx="2499360" cy="338554"/>
          </a:xfrm>
          <a:prstGeom prst="rect">
            <a:avLst/>
          </a:prstGeom>
          <a:solidFill>
            <a:srgbClr val="66CC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1600" dirty="0" smtClean="0"/>
              <a:t>Nokrišņi, mm/gadā</a:t>
            </a:r>
            <a:endParaRPr lang="lv-LV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84480" y="6519446"/>
            <a:ext cx="2468880" cy="338554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1600" dirty="0" smtClean="0"/>
              <a:t>Iztvaikošana, mm/gadā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31840" y="3647440"/>
            <a:ext cx="1950720" cy="584775"/>
          </a:xfrm>
          <a:prstGeom prst="rect">
            <a:avLst/>
          </a:prstGeom>
          <a:solidFill>
            <a:srgbClr val="EBB2B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1600" dirty="0" smtClean="0"/>
              <a:t>Noteces modulis, mm/gadā</a:t>
            </a:r>
            <a:endParaRPr lang="lv-LV" sz="1600" dirty="0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342640" y="952856"/>
            <a:ext cx="5801360" cy="2554545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lv-LV" sz="2000" dirty="0" smtClean="0">
                <a:latin typeface="Arial" pitchFamily="34" charset="0"/>
                <a:cs typeface="Arial" pitchFamily="34" charset="0"/>
              </a:rPr>
              <a:t>Infiltrācijas uzdošanai tiek izmantoti reģionālo klimata modeļu (RKM) dati no ENSEMBLES projekta par laika periodu 1961-2010 ar telpas soli 25 km.</a:t>
            </a:r>
          </a:p>
          <a:p>
            <a:pPr lvl="0"/>
            <a:r>
              <a:rPr lang="lv-LV" sz="2000" dirty="0" smtClean="0">
                <a:latin typeface="Arial" pitchFamily="34" charset="0"/>
                <a:cs typeface="Arial" pitchFamily="34" charset="0"/>
              </a:rPr>
              <a:t>Modelī tā tiek uzdots </a:t>
            </a:r>
            <a:r>
              <a:rPr lang="lv-LV" sz="2000" u="sng" dirty="0" smtClean="0">
                <a:latin typeface="Arial" pitchFamily="34" charset="0"/>
                <a:cs typeface="Arial" pitchFamily="34" charset="0"/>
              </a:rPr>
              <a:t>telpā mainīgs</a:t>
            </a:r>
            <a:r>
              <a:rPr lang="lv-LV" sz="2000" dirty="0" smtClean="0">
                <a:latin typeface="Arial" pitchFamily="34" charset="0"/>
                <a:cs typeface="Arial" pitchFamily="34" charset="0"/>
              </a:rPr>
              <a:t>, laikā vidējots infiltrācijas sadalījums, kas ir proporcionāls RKM modeļa notecei ar empīrisku (kalibrējamu) koeficientu.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51200" y="3667581"/>
            <a:ext cx="2235200" cy="3170099"/>
          </a:xfrm>
          <a:prstGeom prst="rect">
            <a:avLst/>
          </a:prstGeom>
          <a:solidFill>
            <a:srgbClr val="CCFF99"/>
          </a:solidFill>
          <a:ln w="158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lv-LV" sz="2000" dirty="0" smtClean="0">
                <a:latin typeface="Arial" pitchFamily="34" charset="0"/>
                <a:cs typeface="Arial" pitchFamily="34" charset="0"/>
              </a:rPr>
              <a:t>Pazemes ūdens plūsmas lielos noslēgtos apgabalos kā Baltijas artēziskais baseins nosaka galvenokārt infiltrācija no virsmas.</a:t>
            </a:r>
          </a:p>
        </p:txBody>
      </p:sp>
    </p:spTree>
    <p:extLst>
      <p:ext uri="{BB962C8B-B14F-4D97-AF65-F5344CB8AC3E}">
        <p14:creationId xmlns:p14="http://schemas.microsoft.com/office/powerpoint/2010/main" val="157124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385128" y="121920"/>
            <a:ext cx="8294687" cy="523220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90000" rIns="90000">
            <a:spAutoFit/>
          </a:bodyPr>
          <a:lstStyle/>
          <a:p>
            <a:r>
              <a:rPr lang="lv-LV" sz="2800" b="1" dirty="0" smtClean="0">
                <a:latin typeface="Times New Roman" pitchFamily="18" charset="0"/>
              </a:rPr>
              <a:t>Filtrācijas modeļa robežnosacījumi - ūdensguve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9512" y="3789040"/>
            <a:ext cx="8712968" cy="224676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lv-LV" sz="2000" dirty="0" smtClean="0">
                <a:latin typeface="Arial" pitchFamily="34" charset="0"/>
                <a:cs typeface="Arial" pitchFamily="34" charset="0"/>
              </a:rPr>
              <a:t>Analizējot ūdensguves grafikus laikā, tika definēti ūdensguves atšķirīgu situāciju periodi, stacionāro modeļu pozīcijas laikā</a:t>
            </a:r>
          </a:p>
          <a:p>
            <a:pPr lvl="0"/>
            <a:endParaRPr lang="lv-LV" sz="20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lv-LV" sz="2000" dirty="0" smtClean="0">
                <a:latin typeface="Arial" pitchFamily="34" charset="0"/>
                <a:cs typeface="Arial" pitchFamily="34" charset="0"/>
              </a:rPr>
              <a:t>Situācijas – nosacītie situāciju gadi, 1900, 1950, 1980, 2000, 2008.</a:t>
            </a:r>
          </a:p>
          <a:p>
            <a:pPr lvl="0"/>
            <a:endParaRPr lang="lv-LV" sz="20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lv-LV" sz="2000" dirty="0" smtClean="0">
                <a:latin typeface="Arial" pitchFamily="34" charset="0"/>
                <a:cs typeface="Arial" pitchFamily="34" charset="0"/>
              </a:rPr>
              <a:t>Nestacionāram modelim izveidoti laikā mainīgi ūdensguves scenāriji laika periodam 1900-2010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94359" y="692696"/>
            <a:ext cx="8698121" cy="302433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lv-LV" sz="1800" dirty="0" smtClean="0"/>
              <a:t>Apkopota Latvijas ūdensieguve: izmantoti dažādi avoti – galvenokārt LVĢMC; REMO modeļa aplēses; aplēses par pazemes ūdensieguves mainību laikā pēc kopējās ūdensieguves datiem (publicēti Levina grāmatā: Levins, I., Levina, N., Gavena, I., 1998. </a:t>
            </a:r>
            <a:r>
              <a:rPr lang="lv-LV" sz="1800" i="1" dirty="0" smtClean="0"/>
              <a:t>Latvian groundwater resources. Riga,</a:t>
            </a:r>
            <a:r>
              <a:rPr lang="en-US" sz="1800" dirty="0" smtClean="0"/>
              <a:t>State Geological Survey, Riga, 24</a:t>
            </a:r>
            <a:r>
              <a:rPr lang="lv-LV" sz="1800" dirty="0" smtClean="0"/>
              <a:t>);</a:t>
            </a:r>
          </a:p>
          <a:p>
            <a:r>
              <a:rPr lang="lv-LV" sz="1800" dirty="0" smtClean="0"/>
              <a:t>Latvijā 244 ūdensgūtnes</a:t>
            </a:r>
          </a:p>
          <a:p>
            <a:r>
              <a:rPr lang="lv-LV" sz="1800" dirty="0" smtClean="0"/>
              <a:t>Igaunijā ~2000 urbumi no Igaunijas Ģeoloģijas dienesta</a:t>
            </a:r>
          </a:p>
          <a:p>
            <a:r>
              <a:rPr lang="lv-LV" sz="1800" dirty="0" smtClean="0"/>
              <a:t>Lietuvā 147 ūdensgūtnes; par 2009. gadu Lietuvas ģeoloģijas dienesta dati un aplēses, balstoties uz Lietuviešu publicēto kopējo ūdensieguvi (</a:t>
            </a:r>
            <a:r>
              <a:rPr lang="en-US" sz="1800" dirty="0" err="1" smtClean="0"/>
              <a:t>Juodkazis</a:t>
            </a:r>
            <a:r>
              <a:rPr lang="en-US" sz="1800" dirty="0" smtClean="0"/>
              <a:t> V., </a:t>
            </a:r>
            <a:r>
              <a:rPr lang="en-US" sz="1800" dirty="0" err="1" smtClean="0"/>
              <a:t>Klimas</a:t>
            </a:r>
            <a:r>
              <a:rPr lang="en-US" sz="1800" dirty="0" smtClean="0"/>
              <a:t> A. 2003. Dynamics of organic matter levels in fresh groundwater</a:t>
            </a:r>
            <a:r>
              <a:rPr lang="lv-LV" sz="1800" dirty="0" smtClean="0"/>
              <a:t> bodies in Lithuania. </a:t>
            </a:r>
            <a:r>
              <a:rPr lang="lv-LV" sz="1800" i="1" dirty="0" smtClean="0"/>
              <a:t>Geologija, 43, 20-28.)</a:t>
            </a:r>
            <a:endParaRPr lang="lv-LV" sz="1800" dirty="0" smtClean="0"/>
          </a:p>
          <a:p>
            <a:endParaRPr lang="lv-LV" sz="1800" dirty="0" smtClean="0"/>
          </a:p>
        </p:txBody>
      </p:sp>
    </p:spTree>
    <p:extLst>
      <p:ext uri="{BB962C8B-B14F-4D97-AF65-F5344CB8AC3E}">
        <p14:creationId xmlns:p14="http://schemas.microsoft.com/office/powerpoint/2010/main" val="99469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385128" y="121920"/>
            <a:ext cx="8294687" cy="523220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90000" rIns="90000">
            <a:spAutoFit/>
          </a:bodyPr>
          <a:lstStyle/>
          <a:p>
            <a:r>
              <a:rPr lang="lv-LV" sz="2800" b="1" dirty="0" smtClean="0">
                <a:latin typeface="Times New Roman" pitchFamily="18" charset="0"/>
              </a:rPr>
              <a:t>Filtrācijas modeļa robežnosacījumi - ūdensguve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7" name="Picture 6" descr="Udieg_BatlSu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55454"/>
            <a:ext cx="7104925" cy="44017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1157" y="5373216"/>
            <a:ext cx="7189523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lv-LV" sz="2000" dirty="0" smtClean="0">
                <a:latin typeface="Arial" pitchFamily="34" charset="0"/>
                <a:cs typeface="Arial" pitchFamily="34" charset="0"/>
              </a:rPr>
              <a:t>Pazemes ūdens ieguves dinamika Latvijā, Lietuvā un Igaunijā, laika periodam 1940-2010</a:t>
            </a:r>
          </a:p>
        </p:txBody>
      </p:sp>
      <p:sp>
        <p:nvSpPr>
          <p:cNvPr id="3" name="Rectangle 2"/>
          <p:cNvSpPr/>
          <p:nvPr/>
        </p:nvSpPr>
        <p:spPr>
          <a:xfrm>
            <a:off x="7177353" y="787057"/>
            <a:ext cx="1954477" cy="4154984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lv-LV" sz="1200" dirty="0" smtClean="0"/>
              <a:t>Niecīga </a:t>
            </a:r>
            <a:r>
              <a:rPr lang="lv-LV" sz="1200" dirty="0"/>
              <a:t>ūdensieguve pirms 1950. gada;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lv-LV" sz="1200" dirty="0"/>
              <a:t>1950.-1960. neliels pazemes ūdens patēriņa pieaugums (tiek ierīkots vairāk aku un ūdensieguves urbumu);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lv-LV" sz="1200" dirty="0"/>
              <a:t>1965.-1990. </a:t>
            </a:r>
            <a:r>
              <a:rPr lang="lv-LV" sz="1200" dirty="0" smtClean="0"/>
              <a:t>straujš </a:t>
            </a:r>
            <a:r>
              <a:rPr lang="lv-LV" sz="1200" dirty="0"/>
              <a:t>pazemes ūdens patēriņa pieaugums; Latvijā no 1975.-1990. raksturīga pārmērīga resursu izmantošana Rīgas un Pierīgas </a:t>
            </a:r>
            <a:r>
              <a:rPr lang="lv-LV" sz="1200" dirty="0" smtClean="0"/>
              <a:t>teritorijā;</a:t>
            </a:r>
            <a:endParaRPr lang="lv-LV" sz="1200" dirty="0"/>
          </a:p>
          <a:p>
            <a:pPr marL="171450" indent="-171450">
              <a:buFont typeface="Arial" pitchFamily="34" charset="0"/>
              <a:buChar char="•"/>
            </a:pPr>
            <a:r>
              <a:rPr lang="lv-LV" sz="1200" dirty="0"/>
              <a:t>1990.-2000. strauja ūdensieguves apjomu samazināšanās;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lv-LV" sz="1200" dirty="0"/>
              <a:t>Pēc 2000. gada notiek lēna ūdensieguves apjomu stabilizēšanās.</a:t>
            </a:r>
          </a:p>
        </p:txBody>
      </p:sp>
    </p:spTree>
    <p:extLst>
      <p:ext uri="{BB962C8B-B14F-4D97-AF65-F5344CB8AC3E}">
        <p14:creationId xmlns:p14="http://schemas.microsoft.com/office/powerpoint/2010/main" val="26081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385128" y="121920"/>
            <a:ext cx="8294687" cy="523220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90000" rIns="90000">
            <a:spAutoFit/>
          </a:bodyPr>
          <a:lstStyle/>
          <a:p>
            <a:r>
              <a:rPr lang="lv-LV" sz="2800" b="1" dirty="0" smtClean="0">
                <a:latin typeface="Times New Roman" pitchFamily="18" charset="0"/>
              </a:rPr>
              <a:t>Filtrācijas modeļa robežnosacījumi - ūdensguve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2400" y="5466080"/>
            <a:ext cx="3789680" cy="923330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Modelī tiek izmantoti ūdensguves dati ar piesasti hidroģeoloģiskajam slānim</a:t>
            </a:r>
            <a:endParaRPr lang="lv-LV" dirty="0"/>
          </a:p>
        </p:txBody>
      </p:sp>
      <p:sp>
        <p:nvSpPr>
          <p:cNvPr id="9" name="TextBox 8"/>
          <p:cNvSpPr txBox="1"/>
          <p:nvPr/>
        </p:nvSpPr>
        <p:spPr>
          <a:xfrm>
            <a:off x="406400" y="5628640"/>
            <a:ext cx="944880" cy="461665"/>
          </a:xfrm>
          <a:prstGeom prst="rect">
            <a:avLst/>
          </a:prstGeom>
          <a:solidFill>
            <a:srgbClr val="FF66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1980</a:t>
            </a:r>
            <a:endParaRPr lang="lv-LV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416800" y="5689600"/>
            <a:ext cx="944880" cy="461665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2008</a:t>
            </a:r>
            <a:endParaRPr lang="lv-LV" sz="2400" b="1" dirty="0"/>
          </a:p>
        </p:txBody>
      </p:sp>
      <p:pic>
        <p:nvPicPr>
          <p:cNvPr id="11" name="Picture 10" descr="Udieg1980_pilsL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36711"/>
            <a:ext cx="4104456" cy="4562465"/>
          </a:xfrm>
          <a:prstGeom prst="rect">
            <a:avLst/>
          </a:prstGeom>
        </p:spPr>
      </p:pic>
      <p:pic>
        <p:nvPicPr>
          <p:cNvPr id="12" name="Picture 11" descr="Udieg2010_pilsL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841260"/>
            <a:ext cx="4035807" cy="455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3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 l="21619" t="19682" r="24613" b="14590"/>
          <a:stretch>
            <a:fillRect/>
          </a:stretch>
        </p:blipFill>
        <p:spPr bwMode="auto">
          <a:xfrm>
            <a:off x="4571407" y="3482038"/>
            <a:ext cx="4572593" cy="337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385128" y="121920"/>
            <a:ext cx="8294687" cy="523220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90000" rIns="90000">
            <a:spAutoFit/>
          </a:bodyPr>
          <a:lstStyle/>
          <a:p>
            <a:r>
              <a:rPr lang="lv-LV" sz="2800" b="1" dirty="0" smtClean="0">
                <a:latin typeface="Times New Roman" pitchFamily="18" charset="0"/>
              </a:rPr>
              <a:t>Filtrācijas modeļa kalibrēšana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3520" y="739496"/>
            <a:ext cx="8585200" cy="2862322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lv-LV" sz="2000" dirty="0" smtClean="0">
                <a:latin typeface="Times New Roman" pitchFamily="18" charset="0"/>
                <a:cs typeface="Times New Roman" pitchFamily="18" charset="0"/>
              </a:rPr>
              <a:t>Filtrācijas modelis kalibrēts uz visiem pieejamajiem pjezometriskā ūdenslīmeņa novērojumu datiem, ieskaitot ūdenslīmeņa novērojumus urbumu ierīkošanas laikā</a:t>
            </a:r>
          </a:p>
          <a:p>
            <a:pPr lvl="0">
              <a:buFont typeface="Arial" pitchFamily="34" charset="0"/>
              <a:buChar char="•"/>
            </a:pPr>
            <a:r>
              <a:rPr lang="lv-LV" sz="2000" dirty="0" smtClean="0">
                <a:latin typeface="Times New Roman" pitchFamily="18" charset="0"/>
                <a:cs typeface="Times New Roman" pitchFamily="18" charset="0"/>
              </a:rPr>
              <a:t>Pirms kalibrēšanas veikšanas izanalizētas līmeņa novērojumu datu rindas, veikta urbumu ierīkošanas laika datu analīze.</a:t>
            </a:r>
          </a:p>
          <a:p>
            <a:pPr lvl="0">
              <a:buFont typeface="Arial" pitchFamily="34" charset="0"/>
              <a:buChar char="•"/>
            </a:pPr>
            <a:r>
              <a:rPr lang="lv-LV" sz="2000" dirty="0" smtClean="0">
                <a:latin typeface="Times New Roman" pitchFamily="18" charset="0"/>
                <a:cs typeface="Times New Roman" pitchFamily="18" charset="0"/>
              </a:rPr>
              <a:t>Kalibrēšanas uzdevums ir panākt iespējami labāku modeļa līmeņu sakritību ar novērojumiem. Lai izmērītu modeļa līmeņu un novērojumu datu starpību izveidota </a:t>
            </a:r>
            <a:r>
              <a:rPr lang="lv-LV" sz="2000" i="1" dirty="0" smtClean="0">
                <a:latin typeface="Times New Roman" pitchFamily="18" charset="0"/>
                <a:cs typeface="Times New Roman" pitchFamily="18" charset="0"/>
              </a:rPr>
              <a:t>[laikā svērta]</a:t>
            </a:r>
            <a:r>
              <a:rPr lang="lv-LV" sz="2000" dirty="0" smtClean="0">
                <a:latin typeface="Times New Roman" pitchFamily="18" charset="0"/>
                <a:cs typeface="Times New Roman" pitchFamily="18" charset="0"/>
              </a:rPr>
              <a:t> kalibrācijas mērķa funkcija.</a:t>
            </a:r>
          </a:p>
          <a:p>
            <a:pPr lvl="0">
              <a:buFont typeface="Arial" pitchFamily="34" charset="0"/>
              <a:buChar char="•"/>
            </a:pPr>
            <a:r>
              <a:rPr lang="lv-LV" sz="2000" dirty="0" smtClean="0">
                <a:latin typeface="Times New Roman" pitchFamily="18" charset="0"/>
                <a:cs typeface="Times New Roman" pitchFamily="18" charset="0"/>
              </a:rPr>
              <a:t>Kalibrācijas mainīgie ir ģeoloģisko slāņu horizontālās un vertikālās filtrācijas koeficienti un infiltrāciju raksturojošais empīriskais koeficients.</a:t>
            </a:r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4" cstate="print"/>
          <a:srcRect t="14453" r="13193" b="13312"/>
          <a:stretch>
            <a:fillRect/>
          </a:stretch>
        </p:blipFill>
        <p:spPr bwMode="auto">
          <a:xfrm>
            <a:off x="0" y="3685560"/>
            <a:ext cx="4612641" cy="286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74700" y="6183868"/>
            <a:ext cx="5605780" cy="36933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Ierīkošanas līmeņu vairāk kā monitoringa līmeņu</a:t>
            </a:r>
            <a:endParaRPr lang="lv-LV" dirty="0"/>
          </a:p>
        </p:txBody>
      </p:sp>
      <p:sp>
        <p:nvSpPr>
          <p:cNvPr id="8" name="Rectangle 7"/>
          <p:cNvSpPr/>
          <p:nvPr/>
        </p:nvSpPr>
        <p:spPr>
          <a:xfrm>
            <a:off x="3918570" y="3853934"/>
            <a:ext cx="1184940" cy="369332"/>
          </a:xfrm>
          <a:prstGeom prst="rect">
            <a:avLst/>
          </a:prstGeom>
          <a:solidFill>
            <a:srgbClr val="FF9966"/>
          </a:solidFill>
          <a:ln w="158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lv-LV" dirty="0" smtClean="0"/>
              <a:t>D3 gj-am </a:t>
            </a:r>
            <a:endParaRPr lang="lv-LV" dirty="0"/>
          </a:p>
        </p:txBody>
      </p:sp>
      <p:sp>
        <p:nvSpPr>
          <p:cNvPr id="9" name="Rectangle 8"/>
          <p:cNvSpPr/>
          <p:nvPr/>
        </p:nvSpPr>
        <p:spPr>
          <a:xfrm>
            <a:off x="586090" y="3945374"/>
            <a:ext cx="1377300" cy="369332"/>
          </a:xfrm>
          <a:prstGeom prst="rect">
            <a:avLst/>
          </a:prstGeom>
          <a:solidFill>
            <a:srgbClr val="92D050"/>
          </a:solidFill>
          <a:ln w="158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lv-LV" dirty="0" smtClean="0"/>
              <a:t>Monitorings</a:t>
            </a:r>
            <a:endParaRPr lang="lv-LV" dirty="0"/>
          </a:p>
        </p:txBody>
      </p:sp>
      <p:sp>
        <p:nvSpPr>
          <p:cNvPr id="10" name="Rectangle 9"/>
          <p:cNvSpPr/>
          <p:nvPr/>
        </p:nvSpPr>
        <p:spPr>
          <a:xfrm>
            <a:off x="5391770" y="3843774"/>
            <a:ext cx="1492716" cy="369332"/>
          </a:xfrm>
          <a:prstGeom prst="rect">
            <a:avLst/>
          </a:prstGeom>
          <a:solidFill>
            <a:srgbClr val="00B0F0"/>
          </a:solidFill>
          <a:ln w="158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lv-LV" dirty="0" smtClean="0"/>
              <a:t>Urbumi kopā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65212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385128" y="121920"/>
            <a:ext cx="8294687" cy="523220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90000" rIns="90000">
            <a:spAutoFit/>
          </a:bodyPr>
          <a:lstStyle/>
          <a:p>
            <a:r>
              <a:rPr lang="lv-LV" sz="2800" b="1" dirty="0" smtClean="0">
                <a:latin typeface="Times New Roman" pitchFamily="18" charset="0"/>
              </a:rPr>
              <a:t>Filtrācijas modeļa kalibrēšana – līmeņa datu analīze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542" y="922655"/>
            <a:ext cx="7762230" cy="507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3699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B_goog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41705"/>
            <a:ext cx="5693432" cy="4829175"/>
          </a:xfrm>
          <a:prstGeom prst="rect">
            <a:avLst/>
          </a:prstGeom>
          <a:noFill/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83528" y="0"/>
            <a:ext cx="8294687" cy="523220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90000" rIns="90000">
            <a:spAutoFit/>
          </a:bodyPr>
          <a:lstStyle/>
          <a:p>
            <a:r>
              <a:rPr lang="lv-LV" sz="2800" b="1" dirty="0" smtClean="0">
                <a:latin typeface="Times New Roman" pitchFamily="18" charset="0"/>
              </a:rPr>
              <a:t>Ievads 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714239" y="1095570"/>
            <a:ext cx="4429761" cy="2862322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sz="2000" dirty="0" err="1" smtClean="0"/>
              <a:t>Baltijas</a:t>
            </a:r>
            <a:r>
              <a:rPr lang="en-US" sz="2000" dirty="0" smtClean="0"/>
              <a:t> </a:t>
            </a:r>
            <a:r>
              <a:rPr lang="en-US" sz="2000" dirty="0" err="1" smtClean="0"/>
              <a:t>Artēziskais</a:t>
            </a:r>
            <a:r>
              <a:rPr lang="en-US" sz="2000" dirty="0" smtClean="0"/>
              <a:t> </a:t>
            </a:r>
            <a:r>
              <a:rPr lang="en-US" sz="2000" dirty="0" err="1" smtClean="0"/>
              <a:t>Baseins</a:t>
            </a:r>
            <a:r>
              <a:rPr lang="en-US" sz="2000" dirty="0" smtClean="0"/>
              <a:t> (BAB) </a:t>
            </a:r>
            <a:r>
              <a:rPr lang="lv-LV" sz="2000" dirty="0" smtClean="0"/>
              <a:t>-</a:t>
            </a:r>
            <a:r>
              <a:rPr lang="en-US" sz="2000" dirty="0" smtClean="0"/>
              <a:t> </a:t>
            </a:r>
            <a:r>
              <a:rPr lang="en-US" sz="2000" dirty="0" err="1" smtClean="0"/>
              <a:t>sarežģīts</a:t>
            </a:r>
            <a:r>
              <a:rPr lang="en-US" sz="2000" dirty="0" smtClean="0"/>
              <a:t> </a:t>
            </a:r>
            <a:r>
              <a:rPr lang="en-US" sz="2000" dirty="0" err="1" smtClean="0"/>
              <a:t>daudzslāņu</a:t>
            </a:r>
            <a:r>
              <a:rPr lang="en-US" sz="2000" dirty="0" smtClean="0"/>
              <a:t> </a:t>
            </a:r>
            <a:r>
              <a:rPr lang="en-US" sz="2000" dirty="0" err="1" smtClean="0"/>
              <a:t>nogulumiežu</a:t>
            </a:r>
            <a:r>
              <a:rPr lang="en-US" sz="2000" dirty="0" smtClean="0"/>
              <a:t> </a:t>
            </a:r>
            <a:r>
              <a:rPr lang="en-US" sz="2000" dirty="0" err="1" smtClean="0"/>
              <a:t>baseins</a:t>
            </a:r>
            <a:r>
              <a:rPr lang="en-US" sz="2000" dirty="0" smtClean="0"/>
              <a:t> </a:t>
            </a:r>
            <a:endParaRPr lang="lv-LV" sz="2000" dirty="0" smtClean="0"/>
          </a:p>
          <a:p>
            <a:pPr lvl="0">
              <a:buFont typeface="Arial" pitchFamily="34" charset="0"/>
              <a:buChar char="•"/>
            </a:pPr>
            <a:r>
              <a:rPr lang="lv-LV" sz="2000" dirty="0" smtClean="0"/>
              <a:t>I</a:t>
            </a:r>
            <a:r>
              <a:rPr lang="en-US" sz="2000" dirty="0" err="1" smtClean="0"/>
              <a:t>etver</a:t>
            </a:r>
            <a:r>
              <a:rPr lang="en-US" sz="2000" dirty="0" smtClean="0"/>
              <a:t> </a:t>
            </a:r>
            <a:r>
              <a:rPr lang="en-US" sz="2000" dirty="0" err="1" smtClean="0"/>
              <a:t>Latviju</a:t>
            </a:r>
            <a:r>
              <a:rPr lang="en-US" sz="2000" dirty="0" smtClean="0"/>
              <a:t>, </a:t>
            </a:r>
            <a:r>
              <a:rPr lang="en-US" sz="2000" dirty="0" err="1" smtClean="0"/>
              <a:t>Lietuvu</a:t>
            </a:r>
            <a:r>
              <a:rPr lang="en-US" sz="2000" dirty="0" smtClean="0"/>
              <a:t>, </a:t>
            </a:r>
            <a:r>
              <a:rPr lang="en-US" sz="2000" dirty="0" err="1" smtClean="0"/>
              <a:t>Igauniju</a:t>
            </a:r>
            <a:r>
              <a:rPr lang="en-US" sz="2000" dirty="0" smtClean="0"/>
              <a:t>, </a:t>
            </a:r>
            <a:r>
              <a:rPr lang="en-US" sz="2000" dirty="0" err="1" smtClean="0"/>
              <a:t>daļu</a:t>
            </a:r>
            <a:r>
              <a:rPr lang="en-US" sz="2000" dirty="0" smtClean="0"/>
              <a:t> </a:t>
            </a:r>
            <a:r>
              <a:rPr lang="en-US" sz="2000" dirty="0" err="1" smtClean="0"/>
              <a:t>Polijas</a:t>
            </a:r>
            <a:r>
              <a:rPr lang="lv-LV" sz="2000" dirty="0" smtClean="0"/>
              <a:t>, </a:t>
            </a:r>
            <a:r>
              <a:rPr lang="en-US" sz="2000" dirty="0" err="1" smtClean="0"/>
              <a:t>Baltkrievijas</a:t>
            </a:r>
            <a:r>
              <a:rPr lang="lv-LV" sz="2000" dirty="0" smtClean="0"/>
              <a:t>, </a:t>
            </a:r>
            <a:r>
              <a:rPr lang="en-US" sz="2000" dirty="0" err="1" smtClean="0"/>
              <a:t>Baltijas</a:t>
            </a:r>
            <a:r>
              <a:rPr lang="en-US" sz="2000" dirty="0" smtClean="0"/>
              <a:t> </a:t>
            </a:r>
            <a:r>
              <a:rPr lang="en-US" sz="2000" dirty="0" err="1" smtClean="0"/>
              <a:t>jūras</a:t>
            </a:r>
            <a:r>
              <a:rPr lang="en-US" sz="2000" dirty="0" smtClean="0"/>
              <a:t> </a:t>
            </a:r>
            <a:r>
              <a:rPr lang="lv-LV" sz="2000" dirty="0" smtClean="0"/>
              <a:t>akvatorijas</a:t>
            </a:r>
          </a:p>
          <a:p>
            <a:pPr lvl="0">
              <a:buFont typeface="Arial" pitchFamily="34" charset="0"/>
              <a:buChar char="•"/>
            </a:pPr>
            <a:r>
              <a:rPr lang="en-US" sz="2000" dirty="0" err="1" smtClean="0"/>
              <a:t>Nogulumiežu</a:t>
            </a:r>
            <a:r>
              <a:rPr lang="en-US" sz="2000" dirty="0" smtClean="0"/>
              <a:t> </a:t>
            </a:r>
            <a:r>
              <a:rPr lang="en-US" sz="2000" dirty="0" err="1" smtClean="0"/>
              <a:t>biezums</a:t>
            </a:r>
            <a:r>
              <a:rPr lang="en-US" sz="2000" dirty="0" smtClean="0"/>
              <a:t> </a:t>
            </a:r>
            <a:r>
              <a:rPr lang="en-US" sz="2000" dirty="0" err="1" smtClean="0"/>
              <a:t>ir</a:t>
            </a:r>
            <a:r>
              <a:rPr lang="en-US" sz="2000" dirty="0" smtClean="0"/>
              <a:t> </a:t>
            </a:r>
            <a:r>
              <a:rPr lang="en-US" sz="2000" dirty="0" err="1" smtClean="0"/>
              <a:t>aptuveni</a:t>
            </a:r>
            <a:r>
              <a:rPr lang="en-US" sz="2000" dirty="0" smtClean="0"/>
              <a:t> 5000 m </a:t>
            </a:r>
            <a:r>
              <a:rPr lang="en-US" sz="2000" dirty="0" err="1" smtClean="0"/>
              <a:t>baseina</a:t>
            </a:r>
            <a:r>
              <a:rPr lang="en-US" sz="2000" dirty="0" smtClean="0"/>
              <a:t> </a:t>
            </a:r>
            <a:r>
              <a:rPr lang="lv-LV" sz="2000" dirty="0" smtClean="0"/>
              <a:t>DR</a:t>
            </a:r>
            <a:r>
              <a:rPr lang="en-US" sz="2000" dirty="0" smtClean="0"/>
              <a:t> </a:t>
            </a:r>
            <a:r>
              <a:rPr lang="en-US" sz="2000" dirty="0" err="1" smtClean="0"/>
              <a:t>daļā</a:t>
            </a:r>
            <a:r>
              <a:rPr lang="en-US" sz="2000" dirty="0" smtClean="0"/>
              <a:t>, </a:t>
            </a:r>
            <a:r>
              <a:rPr lang="lv-LV" sz="2000" dirty="0" smtClean="0"/>
              <a:t>Z</a:t>
            </a:r>
            <a:r>
              <a:rPr lang="en-US" sz="2000" dirty="0" smtClean="0"/>
              <a:t> un </a:t>
            </a:r>
            <a:r>
              <a:rPr lang="lv-LV" sz="2000" dirty="0" smtClean="0"/>
              <a:t>ZR</a:t>
            </a:r>
            <a:r>
              <a:rPr lang="en-US" sz="2000" dirty="0" smtClean="0"/>
              <a:t> </a:t>
            </a:r>
            <a:r>
              <a:rPr lang="en-US" sz="2000" dirty="0" err="1" smtClean="0"/>
              <a:t>pamatklintājs</a:t>
            </a:r>
            <a:r>
              <a:rPr lang="en-US" sz="2000" dirty="0" smtClean="0"/>
              <a:t> </a:t>
            </a:r>
            <a:r>
              <a:rPr lang="en-US" sz="2000" dirty="0" err="1" smtClean="0"/>
              <a:t>sasniedz</a:t>
            </a:r>
            <a:r>
              <a:rPr lang="en-US" sz="2000" dirty="0" smtClean="0"/>
              <a:t> </a:t>
            </a:r>
            <a:r>
              <a:rPr lang="en-US" sz="2000" dirty="0" err="1" smtClean="0"/>
              <a:t>zemes</a:t>
            </a:r>
            <a:r>
              <a:rPr lang="en-US" sz="2000" dirty="0" smtClean="0"/>
              <a:t> </a:t>
            </a:r>
            <a:r>
              <a:rPr lang="en-US" sz="2000" dirty="0" err="1" smtClean="0"/>
              <a:t>virsmu</a:t>
            </a:r>
            <a:endParaRPr lang="lv-LV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653072" y="4788066"/>
            <a:ext cx="4318208" cy="369332"/>
          </a:xfrm>
          <a:prstGeom prst="rect">
            <a:avLst/>
          </a:prstGeom>
          <a:solidFill>
            <a:srgbClr val="00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chemeClr val="bg1"/>
                </a:solidFill>
              </a:rPr>
              <a:t>BAB virsmas laukums - 484000</a:t>
            </a:r>
            <a:r>
              <a:rPr lang="en-US" dirty="0" smtClean="0">
                <a:solidFill>
                  <a:schemeClr val="bg1"/>
                </a:solidFill>
              </a:rPr>
              <a:t> km</a:t>
            </a:r>
            <a:r>
              <a:rPr lang="lv-LV" dirty="0" smtClean="0">
                <a:solidFill>
                  <a:schemeClr val="bg1"/>
                </a:solidFill>
              </a:rPr>
              <a:t>2</a:t>
            </a:r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7138" y="4301272"/>
            <a:ext cx="4293822" cy="369332"/>
          </a:xfrm>
          <a:prstGeom prst="rect">
            <a:avLst/>
          </a:prstGeom>
          <a:solidFill>
            <a:srgbClr val="00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chemeClr val="bg1"/>
                </a:solidFill>
              </a:rPr>
              <a:t>BAB nogulumiežu tilpums - </a:t>
            </a:r>
            <a:r>
              <a:rPr lang="en-US" dirty="0" smtClean="0">
                <a:solidFill>
                  <a:schemeClr val="bg1"/>
                </a:solidFill>
              </a:rPr>
              <a:t>579</a:t>
            </a:r>
            <a:r>
              <a:rPr lang="lv-LV" dirty="0" smtClean="0">
                <a:solidFill>
                  <a:schemeClr val="bg1"/>
                </a:solidFill>
              </a:rPr>
              <a:t>000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km3</a:t>
            </a:r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53072" y="5282418"/>
            <a:ext cx="4353692" cy="369332"/>
          </a:xfrm>
          <a:prstGeom prst="rect">
            <a:avLst/>
          </a:prstGeom>
          <a:solidFill>
            <a:srgbClr val="00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lv-LV" dirty="0" smtClean="0">
                <a:solidFill>
                  <a:schemeClr val="bg1"/>
                </a:solidFill>
              </a:rPr>
              <a:t>Nogulumiežu slāņa vidējais biezums - 1.2</a:t>
            </a:r>
            <a:r>
              <a:rPr lang="en-US" dirty="0" smtClean="0">
                <a:solidFill>
                  <a:schemeClr val="bg1"/>
                </a:solidFill>
              </a:rPr>
              <a:t> km</a:t>
            </a:r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132" y="4916011"/>
            <a:ext cx="1081088" cy="64611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lv-LV" dirty="0" smtClean="0"/>
              <a:t>Biezums</a:t>
            </a:r>
            <a:endParaRPr lang="lv-LV" dirty="0"/>
          </a:p>
          <a:p>
            <a:pPr>
              <a:defRPr/>
            </a:pPr>
            <a:r>
              <a:rPr lang="lv-LV" dirty="0"/>
              <a:t>~5000 m</a:t>
            </a:r>
          </a:p>
        </p:txBody>
      </p:sp>
      <p:sp>
        <p:nvSpPr>
          <p:cNvPr id="10" name="Right Arrow 11"/>
          <p:cNvSpPr/>
          <p:nvPr/>
        </p:nvSpPr>
        <p:spPr>
          <a:xfrm rot="18890865">
            <a:off x="1097499" y="4557335"/>
            <a:ext cx="617538" cy="498475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/>
          </a:p>
        </p:txBody>
      </p:sp>
      <p:sp>
        <p:nvSpPr>
          <p:cNvPr id="12" name="Right Arrow 17"/>
          <p:cNvSpPr/>
          <p:nvPr/>
        </p:nvSpPr>
        <p:spPr>
          <a:xfrm rot="16200000">
            <a:off x="3495894" y="4725928"/>
            <a:ext cx="617537" cy="498475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/>
          </a:p>
        </p:txBody>
      </p:sp>
      <p:sp>
        <p:nvSpPr>
          <p:cNvPr id="11" name="TextBox 10"/>
          <p:cNvSpPr txBox="1"/>
          <p:nvPr/>
        </p:nvSpPr>
        <p:spPr>
          <a:xfrm>
            <a:off x="3331964" y="5154131"/>
            <a:ext cx="1008062" cy="64611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lv-LV" dirty="0" smtClean="0">
                <a:latin typeface="Calibri" pitchFamily="34" charset="0"/>
              </a:rPr>
              <a:t>Biezums</a:t>
            </a:r>
            <a:endParaRPr lang="lv-LV" dirty="0">
              <a:latin typeface="Calibri" pitchFamily="34" charset="0"/>
            </a:endParaRPr>
          </a:p>
          <a:p>
            <a:pPr>
              <a:defRPr/>
            </a:pPr>
            <a:r>
              <a:rPr lang="lv-LV" dirty="0"/>
              <a:t>&lt;500 m</a:t>
            </a:r>
          </a:p>
        </p:txBody>
      </p:sp>
      <p:sp>
        <p:nvSpPr>
          <p:cNvPr id="14" name="Right Arrow 12"/>
          <p:cNvSpPr/>
          <p:nvPr/>
        </p:nvSpPr>
        <p:spPr>
          <a:xfrm rot="2089643">
            <a:off x="2385584" y="1340156"/>
            <a:ext cx="692686" cy="498475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/>
          </a:p>
        </p:txBody>
      </p:sp>
      <p:sp>
        <p:nvSpPr>
          <p:cNvPr id="13" name="TextBox 12"/>
          <p:cNvSpPr txBox="1"/>
          <p:nvPr/>
        </p:nvSpPr>
        <p:spPr>
          <a:xfrm>
            <a:off x="190043" y="1081538"/>
            <a:ext cx="2304951" cy="64633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lv-LV" dirty="0" smtClean="0"/>
              <a:t>Pamatklintājs pie zemes virsmas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989988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 l="6484" t="10645" r="26484" b="15723"/>
          <a:stretch>
            <a:fillRect/>
          </a:stretch>
        </p:blipFill>
        <p:spPr bwMode="auto">
          <a:xfrm>
            <a:off x="414656" y="755016"/>
            <a:ext cx="4085761" cy="3590437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385128" y="121920"/>
            <a:ext cx="8294687" cy="523220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90000" rIns="90000">
            <a:spAutoFit/>
          </a:bodyPr>
          <a:lstStyle/>
          <a:p>
            <a:r>
              <a:rPr lang="lv-LV" sz="2800" b="1" dirty="0" smtClean="0">
                <a:latin typeface="Times New Roman" pitchFamily="18" charset="0"/>
              </a:rPr>
              <a:t>Filtrācijas modeļa kalibrēšana – līmeņa datu analīze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BF1DE"/>
              </a:clrFrom>
              <a:clrTo>
                <a:srgbClr val="EBF1D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28880" y="2814321"/>
            <a:ext cx="6315120" cy="404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602480" y="1056640"/>
            <a:ext cx="4338320" cy="92333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Līmeņa datu no urbumu  ierīkošanas datiem un monitoringa urbumu datu salīdzinājums</a:t>
            </a:r>
            <a:endParaRPr lang="lv-LV" dirty="0"/>
          </a:p>
        </p:txBody>
      </p:sp>
      <p:sp>
        <p:nvSpPr>
          <p:cNvPr id="8" name="TextBox 7"/>
          <p:cNvSpPr txBox="1"/>
          <p:nvPr/>
        </p:nvSpPr>
        <p:spPr>
          <a:xfrm>
            <a:off x="325120" y="4500880"/>
            <a:ext cx="2367280" cy="147732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b="1" dirty="0" smtClean="0"/>
              <a:t>Secinājums: ierīkošanas līmeņus var izmantot kopā ar monitoringa līmeņiem</a:t>
            </a:r>
            <a:endParaRPr lang="lv-LV" b="1" dirty="0"/>
          </a:p>
        </p:txBody>
      </p:sp>
    </p:spTree>
    <p:extLst>
      <p:ext uri="{BB962C8B-B14F-4D97-AF65-F5344CB8AC3E}">
        <p14:creationId xmlns:p14="http://schemas.microsoft.com/office/powerpoint/2010/main" val="101710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385128" y="121920"/>
            <a:ext cx="8294687" cy="523220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90000" rIns="90000">
            <a:spAutoFit/>
          </a:bodyPr>
          <a:lstStyle/>
          <a:p>
            <a:r>
              <a:rPr lang="lv-LV" sz="2800" b="1" dirty="0" smtClean="0">
                <a:latin typeface="Times New Roman" pitchFamily="18" charset="0"/>
              </a:rPr>
              <a:t>Filtrācijas modeļa kalibrēšana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88" y="1006158"/>
            <a:ext cx="7208837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309360" y="1442720"/>
            <a:ext cx="2672080" cy="120032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Optimizācijas gaita:</a:t>
            </a:r>
          </a:p>
          <a:p>
            <a:r>
              <a:rPr lang="lv-LV" dirty="0" smtClean="0"/>
              <a:t>Autokalibrācijas mērķa funkcijas atkarība no optimizācijas iterācijas</a:t>
            </a:r>
            <a:endParaRPr lang="lv-LV" dirty="0"/>
          </a:p>
        </p:txBody>
      </p:sp>
      <p:sp>
        <p:nvSpPr>
          <p:cNvPr id="10" name="TextBox 9"/>
          <p:cNvSpPr txBox="1"/>
          <p:nvPr/>
        </p:nvSpPr>
        <p:spPr>
          <a:xfrm>
            <a:off x="6309360" y="3452495"/>
            <a:ext cx="2672080" cy="120032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Modeļa un novērojumu datu vidējā kvadratiskā novirze pa modeļa slāņiem</a:t>
            </a:r>
            <a:endParaRPr lang="lv-LV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30245"/>
            <a:ext cx="6232633" cy="2823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689600" y="5534561"/>
            <a:ext cx="3454400" cy="1323439"/>
          </a:xfrm>
          <a:prstGeom prst="rect">
            <a:avLst/>
          </a:prstGeom>
          <a:solidFill>
            <a:srgbClr val="FAFA7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Kalibrācijas rezultāts</a:t>
            </a:r>
          </a:p>
          <a:p>
            <a:r>
              <a:rPr lang="lv-LV" sz="2000" dirty="0" smtClean="0"/>
              <a:t>V1: M=820 – 18 slāņi </a:t>
            </a:r>
          </a:p>
          <a:p>
            <a:r>
              <a:rPr lang="lv-LV" sz="2000" dirty="0" smtClean="0"/>
              <a:t>vidējā kvadrātiskā novirze 6.7m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799840" y="6488113"/>
            <a:ext cx="1673225" cy="369887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lv-LV" dirty="0"/>
              <a:t>Mērķa funkcija</a:t>
            </a:r>
          </a:p>
        </p:txBody>
      </p:sp>
      <p:graphicFrame>
        <p:nvGraphicFramePr>
          <p:cNvPr id="11" name="Object 33"/>
          <p:cNvGraphicFramePr>
            <a:graphicFrameLocks noChangeAspect="1"/>
          </p:cNvGraphicFramePr>
          <p:nvPr/>
        </p:nvGraphicFramePr>
        <p:xfrm>
          <a:off x="0" y="6190404"/>
          <a:ext cx="3794412" cy="667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7" name="Equation" r:id="rId5" imgW="2882880" imgH="507960" progId="Equation.3">
                  <p:embed/>
                </p:oleObj>
              </mc:Choice>
              <mc:Fallback>
                <p:oleObj name="Equation" r:id="rId5" imgW="28828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190404"/>
                        <a:ext cx="3794412" cy="667596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261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385128" y="121920"/>
            <a:ext cx="8294687" cy="523220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90000" rIns="90000">
            <a:spAutoFit/>
          </a:bodyPr>
          <a:lstStyle/>
          <a:p>
            <a:r>
              <a:rPr lang="lv-LV" sz="2800" b="1" dirty="0" smtClean="0">
                <a:latin typeface="Times New Roman" pitchFamily="18" charset="0"/>
              </a:rPr>
              <a:t>Filtrācijas modeļa kalibrēšana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8038"/>
            <a:ext cx="7863840" cy="5120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136640" y="5313680"/>
            <a:ext cx="2672080" cy="132343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Dažu slāņu hidrauliskās vadītspējas izmaiņas optimizācijas gaitā</a:t>
            </a:r>
            <a:endParaRPr lang="lv-LV" sz="2000" dirty="0"/>
          </a:p>
        </p:txBody>
      </p:sp>
    </p:spTree>
    <p:extLst>
      <p:ext uri="{BB962C8B-B14F-4D97-AF65-F5344CB8AC3E}">
        <p14:creationId xmlns:p14="http://schemas.microsoft.com/office/powerpoint/2010/main" val="255600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4112" t="8685" r="13739" b="8305"/>
          <a:stretch>
            <a:fillRect/>
          </a:stretch>
        </p:blipFill>
        <p:spPr bwMode="auto">
          <a:xfrm>
            <a:off x="274320" y="1067118"/>
            <a:ext cx="8321675" cy="504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04800" y="131763"/>
            <a:ext cx="8239125" cy="461665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rgbClr val="4BACC6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lv-LV" sz="2400" b="1" dirty="0">
                <a:latin typeface="Arial" charset="0"/>
                <a:cs typeface="+mn-cs"/>
              </a:rPr>
              <a:t>PZŪL salīdzinājums ar novērojumiem – D3 pl-dg</a:t>
            </a:r>
          </a:p>
        </p:txBody>
      </p:sp>
    </p:spTree>
    <p:extLst>
      <p:ext uri="{BB962C8B-B14F-4D97-AF65-F5344CB8AC3E}">
        <p14:creationId xmlns:p14="http://schemas.microsoft.com/office/powerpoint/2010/main" val="210079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" r="3972"/>
          <a:stretch/>
        </p:blipFill>
        <p:spPr bwMode="auto">
          <a:xfrm>
            <a:off x="461666" y="1106955"/>
            <a:ext cx="7688821" cy="483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7975" y="6475665"/>
            <a:ext cx="8239760" cy="40011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lv-LV" sz="2000" dirty="0" smtClean="0"/>
              <a:t>Vertikālais griezums Viļņa -  Rīga – Kohtla-J</a:t>
            </a:r>
            <a:r>
              <a:rPr lang="lv-LV" sz="2000" kern="0" dirty="0" smtClean="0">
                <a:latin typeface="Arial" pitchFamily="34" charset="0"/>
                <a:cs typeface="Arial" pitchFamily="34" charset="0"/>
              </a:rPr>
              <a:t>ä</a:t>
            </a:r>
            <a:r>
              <a:rPr lang="lv-LV" sz="2000" dirty="0" smtClean="0"/>
              <a:t>rve, ģeoloģiskā struktūra</a:t>
            </a:r>
            <a:endParaRPr lang="lv-LV" sz="2000" dirty="0"/>
          </a:p>
        </p:txBody>
      </p:sp>
      <p:sp>
        <p:nvSpPr>
          <p:cNvPr id="6" name="Rectangle 5"/>
          <p:cNvSpPr/>
          <p:nvPr/>
        </p:nvSpPr>
        <p:spPr>
          <a:xfrm>
            <a:off x="162560" y="0"/>
            <a:ext cx="3820160" cy="523220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lv-LV" sz="2800" b="1" dirty="0" smtClean="0"/>
              <a:t>Rezultātu piemēri</a:t>
            </a:r>
            <a:endParaRPr lang="lv-LV" sz="2800" b="1" dirty="0"/>
          </a:p>
        </p:txBody>
      </p:sp>
      <p:sp>
        <p:nvSpPr>
          <p:cNvPr id="7" name="TextBox 40"/>
          <p:cNvSpPr txBox="1">
            <a:spLocks noChangeArrowheads="1"/>
          </p:cNvSpPr>
          <p:nvPr/>
        </p:nvSpPr>
        <p:spPr bwMode="auto">
          <a:xfrm rot="-5400000">
            <a:off x="-700087" y="3242688"/>
            <a:ext cx="2015728" cy="30777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lv-LV" sz="1400" dirty="0" smtClean="0"/>
              <a:t>Augstums VJL, </a:t>
            </a:r>
            <a:r>
              <a:rPr lang="lv-LV" sz="1400" dirty="0"/>
              <a:t>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4459" y="560518"/>
            <a:ext cx="1076376" cy="461665"/>
          </a:xfrm>
          <a:prstGeom prst="rect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Vilnius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25999" y="560518"/>
            <a:ext cx="1825420" cy="461665"/>
          </a:xfrm>
          <a:prstGeom prst="rect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Kohtla-Järve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60688" y="560518"/>
            <a:ext cx="750744" cy="461665"/>
          </a:xfrm>
          <a:prstGeom prst="rect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lv-LV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īga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9"/>
          <p:cNvSpPr txBox="1">
            <a:spLocks noChangeArrowheads="1"/>
          </p:cNvSpPr>
          <p:nvPr/>
        </p:nvSpPr>
        <p:spPr bwMode="auto">
          <a:xfrm>
            <a:off x="971600" y="5405979"/>
            <a:ext cx="1223963" cy="307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lv-LV" sz="1400" dirty="0" smtClean="0"/>
              <a:t>Attālums, </a:t>
            </a:r>
            <a:r>
              <a:rPr lang="lv-LV" sz="1400" dirty="0"/>
              <a:t>km</a:t>
            </a:r>
          </a:p>
        </p:txBody>
      </p:sp>
      <p:sp>
        <p:nvSpPr>
          <p:cNvPr id="38" name="TextBox 41"/>
          <p:cNvSpPr txBox="1">
            <a:spLocks noChangeArrowheads="1"/>
          </p:cNvSpPr>
          <p:nvPr/>
        </p:nvSpPr>
        <p:spPr bwMode="auto">
          <a:xfrm>
            <a:off x="-13498" y="5934340"/>
            <a:ext cx="2209061" cy="461665"/>
          </a:xfrm>
          <a:prstGeom prst="rect">
            <a:avLst/>
          </a:prstGeom>
          <a:solidFill>
            <a:srgbClr val="EE686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lv-LV" sz="1200" dirty="0" smtClean="0"/>
              <a:t>Vertikālā un horizontālā mēroga attiecība 350:1</a:t>
            </a:r>
            <a:endParaRPr lang="lv-LV" sz="1200" dirty="0"/>
          </a:p>
        </p:txBody>
      </p:sp>
    </p:spTree>
    <p:extLst>
      <p:ext uri="{BB962C8B-B14F-4D97-AF65-F5344CB8AC3E}">
        <p14:creationId xmlns:p14="http://schemas.microsoft.com/office/powerpoint/2010/main" val="374523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r="6607"/>
          <a:stretch/>
        </p:blipFill>
        <p:spPr bwMode="auto">
          <a:xfrm>
            <a:off x="461666" y="1117103"/>
            <a:ext cx="7494710" cy="486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7975" y="6475665"/>
            <a:ext cx="8239760" cy="40011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lv-LV" sz="2000" dirty="0"/>
              <a:t>PZŪL sadalījums griezumā, shematisks plūsmu attēlojums</a:t>
            </a:r>
          </a:p>
        </p:txBody>
      </p:sp>
      <p:sp>
        <p:nvSpPr>
          <p:cNvPr id="6" name="Rectangle 5"/>
          <p:cNvSpPr/>
          <p:nvPr/>
        </p:nvSpPr>
        <p:spPr>
          <a:xfrm>
            <a:off x="162560" y="0"/>
            <a:ext cx="3820160" cy="523220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lv-LV" sz="2800" b="1" dirty="0" smtClean="0"/>
              <a:t>Rezultātu piemēri</a:t>
            </a:r>
            <a:endParaRPr lang="lv-LV" sz="2800" b="1" dirty="0"/>
          </a:p>
        </p:txBody>
      </p:sp>
      <p:sp>
        <p:nvSpPr>
          <p:cNvPr id="7" name="TextBox 40"/>
          <p:cNvSpPr txBox="1">
            <a:spLocks noChangeArrowheads="1"/>
          </p:cNvSpPr>
          <p:nvPr/>
        </p:nvSpPr>
        <p:spPr bwMode="auto">
          <a:xfrm rot="-5400000">
            <a:off x="-700087" y="3242688"/>
            <a:ext cx="2015728" cy="30777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lv-LV" sz="1400" dirty="0" smtClean="0"/>
              <a:t>Augstums VJL, </a:t>
            </a:r>
            <a:r>
              <a:rPr lang="lv-LV" sz="1400" dirty="0"/>
              <a:t>m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088640" y="3885253"/>
            <a:ext cx="2326640" cy="1859280"/>
            <a:chOff x="2926080" y="4402554"/>
            <a:chExt cx="2326640" cy="1859280"/>
          </a:xfrm>
        </p:grpSpPr>
        <p:cxnSp>
          <p:nvCxnSpPr>
            <p:cNvPr id="10" name="Straight Arrow Connector 9"/>
            <p:cNvCxnSpPr>
              <a:stCxn id="11" idx="0"/>
            </p:cNvCxnSpPr>
            <p:nvPr/>
          </p:nvCxnSpPr>
          <p:spPr>
            <a:xfrm flipH="1" flipV="1">
              <a:off x="3312160" y="5066254"/>
              <a:ext cx="1122680" cy="85702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616960" y="5923280"/>
              <a:ext cx="1635760" cy="338554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lv-LV" sz="1600" dirty="0" smtClean="0"/>
                <a:t>O-S </a:t>
              </a:r>
              <a:endParaRPr lang="lv-LV" sz="1600" dirty="0"/>
            </a:p>
          </p:txBody>
        </p:sp>
        <p:sp>
          <p:nvSpPr>
            <p:cNvPr id="12" name="Right Brace 11"/>
            <p:cNvSpPr/>
            <p:nvPr/>
          </p:nvSpPr>
          <p:spPr>
            <a:xfrm>
              <a:off x="2926080" y="4402554"/>
              <a:ext cx="386080" cy="1442720"/>
            </a:xfrm>
            <a:prstGeom prst="rightBrac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51200" y="2815179"/>
            <a:ext cx="4876800" cy="2126714"/>
            <a:chOff x="3088640" y="3332480"/>
            <a:chExt cx="4876800" cy="2126714"/>
          </a:xfrm>
        </p:grpSpPr>
        <p:cxnSp>
          <p:nvCxnSpPr>
            <p:cNvPr id="14" name="Straight Arrow Connector 13"/>
            <p:cNvCxnSpPr/>
            <p:nvPr/>
          </p:nvCxnSpPr>
          <p:spPr>
            <a:xfrm flipH="1" flipV="1">
              <a:off x="3312160" y="3525520"/>
              <a:ext cx="1615440" cy="165608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876800" y="5120640"/>
              <a:ext cx="3088640" cy="338554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lv-LV" sz="1600" dirty="0" smtClean="0"/>
                <a:t>Reģionālais sprostlānis D2nr</a:t>
              </a:r>
              <a:endParaRPr lang="lv-LV" sz="1600" dirty="0"/>
            </a:p>
          </p:txBody>
        </p:sp>
        <p:sp>
          <p:nvSpPr>
            <p:cNvPr id="16" name="Right Brace 15"/>
            <p:cNvSpPr/>
            <p:nvPr/>
          </p:nvSpPr>
          <p:spPr>
            <a:xfrm>
              <a:off x="3088640" y="3332480"/>
              <a:ext cx="203200" cy="386080"/>
            </a:xfrm>
            <a:prstGeom prst="rightBrac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326640" y="4797728"/>
            <a:ext cx="2204720" cy="1542971"/>
            <a:chOff x="2164080" y="5315029"/>
            <a:chExt cx="2204720" cy="1542971"/>
          </a:xfrm>
        </p:grpSpPr>
        <p:cxnSp>
          <p:nvCxnSpPr>
            <p:cNvPr id="18" name="Straight Arrow Connector 17"/>
            <p:cNvCxnSpPr>
              <a:stCxn id="19" idx="0"/>
            </p:cNvCxnSpPr>
            <p:nvPr/>
          </p:nvCxnSpPr>
          <p:spPr>
            <a:xfrm flipH="1" flipV="1">
              <a:off x="2401464" y="5506720"/>
              <a:ext cx="864976" cy="76650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164080" y="6273225"/>
              <a:ext cx="2204720" cy="584775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lv-LV" sz="1600" dirty="0" smtClean="0"/>
                <a:t>Cm-V ūdensnesošais komplekss</a:t>
              </a:r>
              <a:endParaRPr lang="lv-LV" sz="1600" dirty="0"/>
            </a:p>
          </p:txBody>
        </p:sp>
        <p:sp>
          <p:nvSpPr>
            <p:cNvPr id="20" name="Right Brace 19"/>
            <p:cNvSpPr/>
            <p:nvPr/>
          </p:nvSpPr>
          <p:spPr>
            <a:xfrm>
              <a:off x="2259224" y="5315029"/>
              <a:ext cx="142240" cy="383382"/>
            </a:xfrm>
            <a:prstGeom prst="rightBrac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220720" y="1812648"/>
            <a:ext cx="3352800" cy="2631405"/>
            <a:chOff x="3058160" y="2329949"/>
            <a:chExt cx="3352800" cy="2631405"/>
          </a:xfrm>
        </p:grpSpPr>
        <p:cxnSp>
          <p:nvCxnSpPr>
            <p:cNvPr id="22" name="Straight Arrow Connector 21"/>
            <p:cNvCxnSpPr>
              <a:stCxn id="23" idx="0"/>
              <a:endCxn id="24" idx="1"/>
            </p:cNvCxnSpPr>
            <p:nvPr/>
          </p:nvCxnSpPr>
          <p:spPr>
            <a:xfrm flipH="1" flipV="1">
              <a:off x="3444240" y="2800735"/>
              <a:ext cx="2235200" cy="182206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947920" y="4622800"/>
              <a:ext cx="1463040" cy="338554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lv-LV" sz="1600" dirty="0" smtClean="0"/>
                <a:t>Augšējie slāņi</a:t>
              </a:r>
              <a:endParaRPr lang="lv-LV" sz="1600" dirty="0"/>
            </a:p>
          </p:txBody>
        </p:sp>
        <p:sp>
          <p:nvSpPr>
            <p:cNvPr id="24" name="Right Brace 23"/>
            <p:cNvSpPr/>
            <p:nvPr/>
          </p:nvSpPr>
          <p:spPr>
            <a:xfrm>
              <a:off x="3058160" y="2329949"/>
              <a:ext cx="386080" cy="941571"/>
            </a:xfrm>
            <a:prstGeom prst="rightBrac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281680" y="3201259"/>
            <a:ext cx="5394960" cy="2126714"/>
            <a:chOff x="3088640" y="3332480"/>
            <a:chExt cx="5394960" cy="2126714"/>
          </a:xfrm>
        </p:grpSpPr>
        <p:cxnSp>
          <p:nvCxnSpPr>
            <p:cNvPr id="26" name="Straight Arrow Connector 25"/>
            <p:cNvCxnSpPr/>
            <p:nvPr/>
          </p:nvCxnSpPr>
          <p:spPr>
            <a:xfrm flipH="1" flipV="1">
              <a:off x="3302000" y="3658065"/>
              <a:ext cx="1412240" cy="155401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500880" y="5120640"/>
              <a:ext cx="3982720" cy="338554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lv-LV" sz="1600" dirty="0" smtClean="0"/>
                <a:t>Apakšējā Devona ūdensnesošie slāņi</a:t>
              </a:r>
              <a:endParaRPr lang="lv-LV" sz="1600" dirty="0"/>
            </a:p>
          </p:txBody>
        </p:sp>
        <p:sp>
          <p:nvSpPr>
            <p:cNvPr id="28" name="Right Brace 27"/>
            <p:cNvSpPr/>
            <p:nvPr/>
          </p:nvSpPr>
          <p:spPr>
            <a:xfrm>
              <a:off x="3088640" y="3332480"/>
              <a:ext cx="213360" cy="683994"/>
            </a:xfrm>
            <a:prstGeom prst="rightBrac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24459" y="560518"/>
            <a:ext cx="1076376" cy="461665"/>
          </a:xfrm>
          <a:prstGeom prst="rect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Vilnius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25999" y="560518"/>
            <a:ext cx="1825420" cy="461665"/>
          </a:xfrm>
          <a:prstGeom prst="rect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Kohtla-Järve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60688" y="560518"/>
            <a:ext cx="750744" cy="461665"/>
          </a:xfrm>
          <a:prstGeom prst="rect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lv-LV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īga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9"/>
          <p:cNvSpPr txBox="1">
            <a:spLocks noChangeArrowheads="1"/>
          </p:cNvSpPr>
          <p:nvPr/>
        </p:nvSpPr>
        <p:spPr bwMode="auto">
          <a:xfrm>
            <a:off x="971600" y="5405979"/>
            <a:ext cx="1223963" cy="307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lv-LV" sz="1400" dirty="0" smtClean="0"/>
              <a:t>Attālums, </a:t>
            </a:r>
            <a:r>
              <a:rPr lang="lv-LV" sz="1400" dirty="0"/>
              <a:t>km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85851" y="1213212"/>
            <a:ext cx="6467044" cy="2828534"/>
            <a:chOff x="785851" y="1213212"/>
            <a:chExt cx="6467044" cy="2828534"/>
          </a:xfrm>
        </p:grpSpPr>
        <p:sp>
          <p:nvSpPr>
            <p:cNvPr id="31" name="Right Arrow 30"/>
            <p:cNvSpPr/>
            <p:nvPr/>
          </p:nvSpPr>
          <p:spPr>
            <a:xfrm rot="10282515">
              <a:off x="5844342" y="1677466"/>
              <a:ext cx="622869" cy="178360"/>
            </a:xfrm>
            <a:prstGeom prst="rightArrow">
              <a:avLst/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ight Arrow 31"/>
            <p:cNvSpPr/>
            <p:nvPr/>
          </p:nvSpPr>
          <p:spPr>
            <a:xfrm rot="2274901">
              <a:off x="785851" y="3756856"/>
              <a:ext cx="2476638" cy="284890"/>
            </a:xfrm>
            <a:prstGeom prst="rightArrow">
              <a:avLst/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Circular Arrow 32"/>
            <p:cNvSpPr/>
            <p:nvPr/>
          </p:nvSpPr>
          <p:spPr>
            <a:xfrm rot="11016517" flipH="1">
              <a:off x="1175055" y="1213212"/>
              <a:ext cx="2734036" cy="1215418"/>
            </a:xfrm>
            <a:prstGeom prst="circularArrow">
              <a:avLst>
                <a:gd name="adj1" fmla="val 5823"/>
                <a:gd name="adj2" fmla="val 1142319"/>
                <a:gd name="adj3" fmla="val 20264948"/>
                <a:gd name="adj4" fmla="val 10800000"/>
                <a:gd name="adj5" fmla="val 17081"/>
              </a:avLst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Circular Arrow 37"/>
            <p:cNvSpPr/>
            <p:nvPr/>
          </p:nvSpPr>
          <p:spPr>
            <a:xfrm rot="10583483">
              <a:off x="3967652" y="1403626"/>
              <a:ext cx="1196819" cy="891116"/>
            </a:xfrm>
            <a:prstGeom prst="circularArrow">
              <a:avLst>
                <a:gd name="adj1" fmla="val 5823"/>
                <a:gd name="adj2" fmla="val 1142319"/>
                <a:gd name="adj3" fmla="val 20264948"/>
                <a:gd name="adj4" fmla="val 10800000"/>
                <a:gd name="adj5" fmla="val 17081"/>
              </a:avLst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ight Arrow 38"/>
            <p:cNvSpPr/>
            <p:nvPr/>
          </p:nvSpPr>
          <p:spPr>
            <a:xfrm rot="12453054" flipH="1">
              <a:off x="6585131" y="1816528"/>
              <a:ext cx="667764" cy="169987"/>
            </a:xfrm>
            <a:prstGeom prst="rightArrow">
              <a:avLst/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ight Arrow 39"/>
            <p:cNvSpPr/>
            <p:nvPr/>
          </p:nvSpPr>
          <p:spPr>
            <a:xfrm rot="19420989">
              <a:off x="4156600" y="3037248"/>
              <a:ext cx="2476638" cy="284890"/>
            </a:xfrm>
            <a:prstGeom prst="rightArrow">
              <a:avLst/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ight Arrow 40"/>
            <p:cNvSpPr/>
            <p:nvPr/>
          </p:nvSpPr>
          <p:spPr>
            <a:xfrm rot="20385691">
              <a:off x="1154571" y="2513781"/>
              <a:ext cx="679248" cy="284890"/>
            </a:xfrm>
            <a:prstGeom prst="rightArrow">
              <a:avLst/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135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ttēls 8"/>
          <p:cNvPicPr/>
          <p:nvPr/>
        </p:nvPicPr>
        <p:blipFill>
          <a:blip r:embed="rId2" cstate="print"/>
          <a:srcRect l="8683" r="8395"/>
          <a:stretch>
            <a:fillRect/>
          </a:stretch>
        </p:blipFill>
        <p:spPr bwMode="auto">
          <a:xfrm>
            <a:off x="1043608" y="1222236"/>
            <a:ext cx="6624736" cy="509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abā bultiņa 10"/>
          <p:cNvSpPr/>
          <p:nvPr/>
        </p:nvSpPr>
        <p:spPr>
          <a:xfrm rot="9962005">
            <a:off x="5304713" y="2782971"/>
            <a:ext cx="1241783" cy="256782"/>
          </a:xfrm>
          <a:prstGeom prst="rightArrow">
            <a:avLst/>
          </a:prstGeom>
          <a:solidFill>
            <a:srgbClr val="00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12" name="Labā bultiņa 11"/>
          <p:cNvSpPr/>
          <p:nvPr/>
        </p:nvSpPr>
        <p:spPr>
          <a:xfrm rot="11659007">
            <a:off x="3936395" y="4154612"/>
            <a:ext cx="1241783" cy="256782"/>
          </a:xfrm>
          <a:prstGeom prst="rightArrow">
            <a:avLst/>
          </a:prstGeom>
          <a:solidFill>
            <a:srgbClr val="00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15" name="Labā bultiņa 14"/>
          <p:cNvSpPr/>
          <p:nvPr/>
        </p:nvSpPr>
        <p:spPr>
          <a:xfrm rot="1098250">
            <a:off x="4082423" y="2781541"/>
            <a:ext cx="695398" cy="207994"/>
          </a:xfrm>
          <a:prstGeom prst="rightArrow">
            <a:avLst/>
          </a:prstGeom>
          <a:solidFill>
            <a:srgbClr val="00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2080" y="0"/>
            <a:ext cx="3820160" cy="523220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lv-LV" sz="2800" b="1" dirty="0" smtClean="0"/>
              <a:t>Rezultātu piemēri</a:t>
            </a:r>
            <a:endParaRPr lang="lv-LV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72720" y="802640"/>
            <a:ext cx="8239760" cy="40011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rgbClr val="4BACC6"/>
            </a:solidFill>
          </a:ln>
        </p:spPr>
        <p:txBody>
          <a:bodyPr wrap="square">
            <a:spAutoFit/>
          </a:bodyPr>
          <a:lstStyle/>
          <a:p>
            <a:r>
              <a:rPr lang="lv-LV" sz="2000" dirty="0" smtClean="0"/>
              <a:t>PZŪL sadalījums D3 gj-am slānī, shematisks plūsmu attēlojums</a:t>
            </a:r>
            <a:endParaRPr lang="lv-LV" sz="2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5449305" y="1663221"/>
            <a:ext cx="3694695" cy="4276771"/>
            <a:chOff x="5449305" y="1663221"/>
            <a:chExt cx="3694695" cy="4276771"/>
          </a:xfrm>
        </p:grpSpPr>
        <p:sp>
          <p:nvSpPr>
            <p:cNvPr id="16" name="Oval 15"/>
            <p:cNvSpPr/>
            <p:nvPr/>
          </p:nvSpPr>
          <p:spPr>
            <a:xfrm rot="2537671">
              <a:off x="5449305" y="2806429"/>
              <a:ext cx="1412240" cy="3133563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7" name="Oval 16"/>
            <p:cNvSpPr/>
            <p:nvPr/>
          </p:nvSpPr>
          <p:spPr>
            <a:xfrm rot="2537671">
              <a:off x="6066011" y="1663221"/>
              <a:ext cx="1412240" cy="1300697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20000" y="2540000"/>
              <a:ext cx="1524000" cy="120032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lv-LV" dirty="0" smtClean="0"/>
                <a:t>Horizonta </a:t>
              </a:r>
            </a:p>
            <a:p>
              <a:r>
                <a:rPr lang="lv-LV" dirty="0" smtClean="0"/>
                <a:t>galvenās barošanās zonas</a:t>
              </a:r>
              <a:endParaRPr lang="lv-LV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39520" y="1290320"/>
            <a:ext cx="4230445" cy="3349351"/>
            <a:chOff x="1239520" y="1290320"/>
            <a:chExt cx="4230445" cy="3349351"/>
          </a:xfrm>
        </p:grpSpPr>
        <p:sp>
          <p:nvSpPr>
            <p:cNvPr id="18" name="Oval 17"/>
            <p:cNvSpPr/>
            <p:nvPr/>
          </p:nvSpPr>
          <p:spPr>
            <a:xfrm rot="2537671">
              <a:off x="4486835" y="2349624"/>
              <a:ext cx="983130" cy="959871"/>
            </a:xfrm>
            <a:prstGeom prst="ellipse">
              <a:avLst/>
            </a:prstGeom>
            <a:noFill/>
            <a:ln w="317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9" name="Oval 18"/>
            <p:cNvSpPr/>
            <p:nvPr/>
          </p:nvSpPr>
          <p:spPr>
            <a:xfrm rot="2537671">
              <a:off x="1986656" y="2202641"/>
              <a:ext cx="983130" cy="2437030"/>
            </a:xfrm>
            <a:prstGeom prst="ellipse">
              <a:avLst/>
            </a:prstGeom>
            <a:noFill/>
            <a:ln w="317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39520" y="1290320"/>
              <a:ext cx="1524000" cy="120032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lv-LV" dirty="0" smtClean="0"/>
                <a:t>Horizonta galvenās atslodzes zonas</a:t>
              </a:r>
              <a:endParaRPr lang="lv-LV" dirty="0"/>
            </a:p>
          </p:txBody>
        </p:sp>
      </p:grpSp>
    </p:spTree>
    <p:extLst>
      <p:ext uri="{BB962C8B-B14F-4D97-AF65-F5344CB8AC3E}">
        <p14:creationId xmlns:p14="http://schemas.microsoft.com/office/powerpoint/2010/main" val="232811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7_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4368" y="3861048"/>
            <a:ext cx="3397338" cy="2996952"/>
          </a:xfrm>
          <a:prstGeom prst="rect">
            <a:avLst/>
          </a:prstGeom>
        </p:spPr>
      </p:pic>
      <p:pic>
        <p:nvPicPr>
          <p:cNvPr id="5" name="Picture 4" descr="Fig7_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79435" y="927811"/>
            <a:ext cx="3411272" cy="3056180"/>
          </a:xfrm>
          <a:prstGeom prst="rect">
            <a:avLst/>
          </a:prstGeom>
        </p:spPr>
      </p:pic>
      <p:pic>
        <p:nvPicPr>
          <p:cNvPr id="4" name="Picture 3" descr="Fig7_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887831"/>
            <a:ext cx="3500522" cy="3136139"/>
          </a:xfrm>
          <a:prstGeom prst="rect">
            <a:avLst/>
          </a:prstGeom>
        </p:spPr>
      </p:pic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2536208"/>
              </p:ext>
            </p:extLst>
          </p:nvPr>
        </p:nvGraphicFramePr>
        <p:xfrm>
          <a:off x="107504" y="3899695"/>
          <a:ext cx="4608512" cy="2372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7504" y="1124744"/>
            <a:ext cx="720080" cy="369332"/>
          </a:xfrm>
          <a:prstGeom prst="rect">
            <a:avLst/>
          </a:prstGeom>
          <a:solidFill>
            <a:srgbClr val="88D6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1900</a:t>
            </a:r>
            <a:endParaRPr lang="lv-LV" dirty="0"/>
          </a:p>
        </p:txBody>
      </p:sp>
      <p:sp>
        <p:nvSpPr>
          <p:cNvPr id="8" name="TextBox 7"/>
          <p:cNvSpPr txBox="1"/>
          <p:nvPr/>
        </p:nvSpPr>
        <p:spPr>
          <a:xfrm>
            <a:off x="7524328" y="1124744"/>
            <a:ext cx="720080" cy="369332"/>
          </a:xfrm>
          <a:prstGeom prst="rect">
            <a:avLst/>
          </a:prstGeom>
          <a:solidFill>
            <a:srgbClr val="88D6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lv-LV"/>
            </a:defPPr>
          </a:lstStyle>
          <a:p>
            <a:r>
              <a:rPr lang="lv-LV" dirty="0"/>
              <a:t>1980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44408" y="4077072"/>
            <a:ext cx="720080" cy="369332"/>
          </a:xfrm>
          <a:prstGeom prst="rect">
            <a:avLst/>
          </a:prstGeom>
          <a:solidFill>
            <a:srgbClr val="88D6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lv-LV"/>
            </a:defPPr>
          </a:lstStyle>
          <a:p>
            <a:r>
              <a:rPr lang="lv-LV" dirty="0"/>
              <a:t>2010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8114" y="179945"/>
            <a:ext cx="8239760" cy="707886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lv-LV" sz="2000" dirty="0" smtClean="0"/>
              <a:t>Aprēķinātais ūdensguves rezultātā izveidojies ūdenslīmeņa pazeminājums Latvijas centrālajā daļā</a:t>
            </a:r>
            <a:endParaRPr lang="lv-LV" sz="2000" dirty="0"/>
          </a:p>
        </p:txBody>
      </p:sp>
      <p:sp>
        <p:nvSpPr>
          <p:cNvPr id="11" name="TextBox 41"/>
          <p:cNvSpPr txBox="1">
            <a:spLocks noChangeArrowheads="1"/>
          </p:cNvSpPr>
          <p:nvPr/>
        </p:nvSpPr>
        <p:spPr bwMode="auto">
          <a:xfrm>
            <a:off x="7590707" y="1917292"/>
            <a:ext cx="1445789" cy="1077218"/>
          </a:xfrm>
          <a:prstGeom prst="rect">
            <a:avLst/>
          </a:prstGeom>
          <a:solidFill>
            <a:srgbClr val="EE686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lv-LV" sz="1600" dirty="0" smtClean="0"/>
              <a:t>Aprēķini ar nestacionāro modeli 1900-2010</a:t>
            </a:r>
            <a:endParaRPr lang="lv-LV" sz="1600" dirty="0"/>
          </a:p>
        </p:txBody>
      </p:sp>
    </p:spTree>
    <p:extLst>
      <p:ext uri="{BB962C8B-B14F-4D97-AF65-F5344CB8AC3E}">
        <p14:creationId xmlns:p14="http://schemas.microsoft.com/office/powerpoint/2010/main" val="89409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114" y="179945"/>
            <a:ext cx="8239760" cy="707886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lv-LV" sz="2000" dirty="0" smtClean="0"/>
              <a:t>Nestacionārā ūdens plūsmu modeļa pielietošanas piemērs – plūsmas vienā apledojuma ciklā (120 tūkstoši gadu)</a:t>
            </a:r>
            <a:endParaRPr lang="lv-LV" sz="2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4290"/>
            <a:ext cx="3847252" cy="308345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800200" y="990622"/>
            <a:ext cx="1023526" cy="369332"/>
          </a:xfrm>
          <a:prstGeom prst="rect">
            <a:avLst/>
          </a:prstGeom>
          <a:solidFill>
            <a:srgbClr val="88D6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Ziemeļi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115616" y="4033083"/>
            <a:ext cx="1023526" cy="369332"/>
          </a:xfrm>
          <a:prstGeom prst="rect">
            <a:avLst/>
          </a:prstGeom>
          <a:solidFill>
            <a:srgbClr val="F8D7D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Dienvidi</a:t>
            </a:r>
            <a:endParaRPr lang="en-US" dirty="0"/>
          </a:p>
        </p:txBody>
      </p:sp>
      <p:sp>
        <p:nvSpPr>
          <p:cNvPr id="23" name="Left-Right Arrow 22"/>
          <p:cNvSpPr/>
          <p:nvPr/>
        </p:nvSpPr>
        <p:spPr>
          <a:xfrm>
            <a:off x="4837862" y="1705268"/>
            <a:ext cx="720080" cy="360040"/>
          </a:xfrm>
          <a:prstGeom prst="left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-Right Arrow 23"/>
          <p:cNvSpPr/>
          <p:nvPr/>
        </p:nvSpPr>
        <p:spPr>
          <a:xfrm>
            <a:off x="5557942" y="1705268"/>
            <a:ext cx="2520280" cy="360040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4837862" y="1426528"/>
            <a:ext cx="3240360" cy="144016"/>
          </a:xfrm>
          <a:prstGeom prst="rightArrow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909870" y="105719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Laiks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4837862" y="1385878"/>
            <a:ext cx="0" cy="125549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557942" y="1385878"/>
            <a:ext cx="0" cy="125549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078222" y="1385878"/>
            <a:ext cx="0" cy="125549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671676" y="2676019"/>
            <a:ext cx="1080120" cy="1200329"/>
          </a:xfrm>
          <a:prstGeom prst="rect">
            <a:avLst/>
          </a:prstGeom>
          <a:solidFill>
            <a:srgbClr val="89E0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Ledus laikmets</a:t>
            </a:r>
          </a:p>
          <a:p>
            <a:r>
              <a:rPr lang="lv-LV" dirty="0" smtClean="0"/>
              <a:t>20 tūkst.</a:t>
            </a:r>
          </a:p>
          <a:p>
            <a:r>
              <a:rPr lang="lv-LV" dirty="0" smtClean="0"/>
              <a:t>gadu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084168" y="2676019"/>
            <a:ext cx="1676684" cy="1200329"/>
          </a:xfrm>
          <a:prstGeom prst="rect">
            <a:avLst/>
          </a:prstGeom>
          <a:solidFill>
            <a:srgbClr val="FF979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Starpledus laikmets</a:t>
            </a:r>
          </a:p>
          <a:p>
            <a:r>
              <a:rPr lang="lv-LV" dirty="0" smtClean="0"/>
              <a:t>100 tūkst.</a:t>
            </a:r>
          </a:p>
          <a:p>
            <a:r>
              <a:rPr lang="lv-LV" dirty="0" smtClean="0"/>
              <a:t>gadu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076056" y="4015233"/>
            <a:ext cx="3960440" cy="280076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1600" dirty="0" smtClean="0"/>
              <a:t>Izveidots sintētisks apledojuma cikls</a:t>
            </a:r>
          </a:p>
          <a:p>
            <a:endParaRPr lang="lv-LV" sz="1600" dirty="0" smtClean="0"/>
          </a:p>
          <a:p>
            <a:r>
              <a:rPr lang="lv-LV" sz="1600" dirty="0" smtClean="0"/>
              <a:t>Plūsmas BAB tiek reķinātas vairākos šādos ciklos pēc kārtas, līdz iestājas kvazi-stacionārs periodisks atrisinājums</a:t>
            </a:r>
          </a:p>
          <a:p>
            <a:endParaRPr lang="lv-LV" sz="1600" dirty="0"/>
          </a:p>
          <a:p>
            <a:r>
              <a:rPr lang="lv-LV" sz="1600" dirty="0" smtClean="0"/>
              <a:t>Šāds atrisinājums ir atšķirīgs no stacionārā atrisinājuma pie nemainīgiem ārējiem apstākļiem, jo ūdens plūsmas pielāgošanās laiks dziļākajos slāņos ir lielāks par cikla periodu</a:t>
            </a: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4170053"/>
              </p:ext>
            </p:extLst>
          </p:nvPr>
        </p:nvGraphicFramePr>
        <p:xfrm>
          <a:off x="320683" y="4509120"/>
          <a:ext cx="4752776" cy="2057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Chart" r:id="rId4" imgW="6296101" imgH="2724170" progId="Excel.Chart.8">
                  <p:embed/>
                </p:oleObj>
              </mc:Choice>
              <mc:Fallback>
                <p:oleObj name="Chart" r:id="rId4" imgW="6296101" imgH="2724170" progId="Excel.Char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683" y="4509120"/>
                        <a:ext cx="4752776" cy="20573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Left Arrow 40"/>
          <p:cNvSpPr/>
          <p:nvPr/>
        </p:nvSpPr>
        <p:spPr>
          <a:xfrm>
            <a:off x="3563888" y="4869160"/>
            <a:ext cx="1512168" cy="288032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2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114" y="179945"/>
            <a:ext cx="8239760" cy="707886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lv-LV" sz="2000" dirty="0" smtClean="0"/>
              <a:t>Nestacionārā ūdens plūsmu modeļa pielietošanas piemērs – plūsmas vienā apledojuma ciklā (120 tūkstoši gadu)</a:t>
            </a:r>
            <a:endParaRPr lang="lv-LV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715636"/>
            <a:ext cx="9144000" cy="3954904"/>
            <a:chOff x="0" y="1715636"/>
            <a:chExt cx="9144000" cy="395490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15636"/>
              <a:ext cx="9144000" cy="342672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267744" y="5301208"/>
              <a:ext cx="2304256" cy="369332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lv-LV" dirty="0" smtClean="0"/>
                <a:t>Pirms ledus laikmeta </a:t>
              </a:r>
              <a:endParaRPr lang="en-US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07504" y="1352145"/>
            <a:ext cx="1023526" cy="369332"/>
          </a:xfrm>
          <a:prstGeom prst="rect">
            <a:avLst/>
          </a:prstGeom>
          <a:solidFill>
            <a:srgbClr val="88D6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Ziemeļi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956376" y="1522196"/>
            <a:ext cx="1023526" cy="369332"/>
          </a:xfrm>
          <a:prstGeom prst="rect">
            <a:avLst/>
          </a:prstGeom>
          <a:solidFill>
            <a:srgbClr val="F8D7D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Dienvidi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740352" y="5301208"/>
            <a:ext cx="123800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0 gadi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394548" y="1764554"/>
            <a:ext cx="5822858" cy="2429590"/>
            <a:chOff x="2394548" y="1764554"/>
            <a:chExt cx="5822858" cy="2429590"/>
          </a:xfrm>
        </p:grpSpPr>
        <p:sp>
          <p:nvSpPr>
            <p:cNvPr id="9" name="Right Arrow 8"/>
            <p:cNvSpPr/>
            <p:nvPr/>
          </p:nvSpPr>
          <p:spPr>
            <a:xfrm rot="12259246">
              <a:off x="2394548" y="3406963"/>
              <a:ext cx="2476638" cy="243890"/>
            </a:xfrm>
            <a:prstGeom prst="rightArrow">
              <a:avLst/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Circular Arrow 9"/>
            <p:cNvSpPr/>
            <p:nvPr/>
          </p:nvSpPr>
          <p:spPr>
            <a:xfrm rot="11016517" flipH="1">
              <a:off x="2490258" y="1764554"/>
              <a:ext cx="2231149" cy="1215418"/>
            </a:xfrm>
            <a:prstGeom prst="circularArrow">
              <a:avLst>
                <a:gd name="adj1" fmla="val 5823"/>
                <a:gd name="adj2" fmla="val 1142319"/>
                <a:gd name="adj3" fmla="val 20264948"/>
                <a:gd name="adj4" fmla="val 10800000"/>
                <a:gd name="adj5" fmla="val 17081"/>
              </a:avLst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Circular Arrow 10"/>
            <p:cNvSpPr/>
            <p:nvPr/>
          </p:nvSpPr>
          <p:spPr>
            <a:xfrm rot="10583483">
              <a:off x="6255041" y="1942531"/>
              <a:ext cx="1196819" cy="891116"/>
            </a:xfrm>
            <a:prstGeom prst="circularArrow">
              <a:avLst>
                <a:gd name="adj1" fmla="val 5823"/>
                <a:gd name="adj2" fmla="val 1142319"/>
                <a:gd name="adj3" fmla="val 20264948"/>
                <a:gd name="adj4" fmla="val 10800000"/>
                <a:gd name="adj5" fmla="val 17081"/>
              </a:avLst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 rot="19420989">
              <a:off x="5740768" y="4006511"/>
              <a:ext cx="2476638" cy="187633"/>
            </a:xfrm>
            <a:prstGeom prst="rightArrow">
              <a:avLst/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Circular Arrow 12"/>
            <p:cNvSpPr/>
            <p:nvPr/>
          </p:nvSpPr>
          <p:spPr>
            <a:xfrm rot="10440783" flipH="1">
              <a:off x="5333461" y="1915548"/>
              <a:ext cx="1069364" cy="891116"/>
            </a:xfrm>
            <a:prstGeom prst="circularArrow">
              <a:avLst>
                <a:gd name="adj1" fmla="val 5823"/>
                <a:gd name="adj2" fmla="val 1142319"/>
                <a:gd name="adj3" fmla="val 20264948"/>
                <a:gd name="adj4" fmla="val 9720990"/>
                <a:gd name="adj5" fmla="val 17081"/>
              </a:avLst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462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62560" y="0"/>
            <a:ext cx="8747760" cy="523220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000" rIns="90000">
            <a:spAutoFit/>
          </a:bodyPr>
          <a:lstStyle/>
          <a:p>
            <a:r>
              <a:rPr lang="lv-LV" sz="2800" b="1" dirty="0" smtClean="0">
                <a:latin typeface="Times New Roman" pitchFamily="18" charset="0"/>
              </a:rPr>
              <a:t>Ievads -  pazemes ūdeņu modelēšana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6558" y="2887348"/>
            <a:ext cx="4100225" cy="340258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82881" y="731711"/>
            <a:ext cx="8757920" cy="2062103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lv-LV" sz="2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Modelis</a:t>
            </a:r>
            <a:r>
              <a:rPr kumimoji="0" lang="lv-LV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lv-LV" sz="1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–”Objekts, ko veido, lai aizstātu pētījamo, izzināmo objektu, un kam ar pētījamo, izzināmo objektu ir </a:t>
            </a:r>
            <a:r>
              <a:rPr kumimoji="0" lang="lv-LV" sz="180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noteikta līdzība</a:t>
            </a:r>
            <a:r>
              <a:rPr kumimoji="0" lang="lv-LV" sz="1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  <a:r>
              <a:rPr kumimoji="0" lang="lv-LV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“ </a:t>
            </a:r>
          </a:p>
          <a:p>
            <a:pPr lvl="0"/>
            <a:r>
              <a:rPr lang="lv-LV" sz="2000" b="1" dirty="0" smtClean="0"/>
              <a:t>Modelēšana</a:t>
            </a:r>
            <a:r>
              <a:rPr lang="lv-LV" sz="2400" b="1" dirty="0" smtClean="0"/>
              <a:t> </a:t>
            </a:r>
            <a:r>
              <a:rPr lang="lv-LV" dirty="0" smtClean="0"/>
              <a:t>– “</a:t>
            </a:r>
            <a:r>
              <a:rPr lang="lv-LV" i="1" dirty="0" smtClean="0"/>
              <a:t>Pētīšanas, izziņas metode, kas balstās uz modeļu izmantošanu.”   </a:t>
            </a:r>
            <a:r>
              <a:rPr kumimoji="0" lang="lv-LV" sz="1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[</a:t>
            </a:r>
            <a:r>
              <a:rPr lang="lv-LV" sz="1200" i="1" dirty="0" smtClean="0"/>
              <a:t>Latviešu </a:t>
            </a:r>
            <a:r>
              <a:rPr lang="lv-LV" sz="1200" i="1" dirty="0"/>
              <a:t>literārās valodas vārdnīca. 1.–8. Rīga, Zinātne, 1972.–1996. </a:t>
            </a:r>
            <a:r>
              <a:rPr lang="lv-LV" sz="1200" i="1" dirty="0" smtClean="0"/>
              <a:t>]</a:t>
            </a:r>
          </a:p>
          <a:p>
            <a:pPr lvl="0"/>
            <a:r>
              <a:rPr kumimoji="0" lang="lv-LV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Matemātiskais modelis – </a:t>
            </a:r>
            <a:r>
              <a:rPr kumimoji="0" lang="lv-LV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“</a:t>
            </a:r>
            <a:r>
              <a:rPr lang="lv-LV" i="1" dirty="0" smtClean="0"/>
              <a:t>Procesu, sistēmu vai to darbības attēlošana ar matemātisku izteiksmju palīdzību.”</a:t>
            </a:r>
            <a:r>
              <a:rPr kumimoji="0" lang="lv-LV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lv-LV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[</a:t>
            </a:r>
            <a:r>
              <a:rPr lang="lv-LV" sz="1200" i="1" dirty="0"/>
              <a:t>LZA TK Informācijas tehnoloģijas, telekomunikācijas un elektronikas terminoloģijas apakškomisijas apstiprinātie </a:t>
            </a:r>
            <a:r>
              <a:rPr lang="lv-LV" sz="1200" i="1" dirty="0" smtClean="0"/>
              <a:t>termini]</a:t>
            </a:r>
            <a:endParaRPr kumimoji="0" lang="lv-LV" sz="1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7" descr="BAB_goog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560" y="2852936"/>
            <a:ext cx="4033016" cy="3420809"/>
          </a:xfrm>
          <a:prstGeom prst="rect">
            <a:avLst/>
          </a:prstGeom>
          <a:noFill/>
        </p:spPr>
      </p:pic>
      <p:sp>
        <p:nvSpPr>
          <p:cNvPr id="3" name="Right Arrow 2"/>
          <p:cNvSpPr/>
          <p:nvPr/>
        </p:nvSpPr>
        <p:spPr>
          <a:xfrm>
            <a:off x="4216149" y="4257092"/>
            <a:ext cx="691383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08114" y="179945"/>
            <a:ext cx="8239760" cy="707886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lv-LV" sz="2000" dirty="0" smtClean="0"/>
              <a:t>Nestacionārā ūdens plūsmu modeļa pielietošanas piemērs – plūsmas vienā apledojuma ciklā (120 tūkstoši gadu)</a:t>
            </a:r>
            <a:endParaRPr lang="lv-LV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3232"/>
            <a:ext cx="9144000" cy="33315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7504" y="1352145"/>
            <a:ext cx="1023526" cy="369332"/>
          </a:xfrm>
          <a:prstGeom prst="rect">
            <a:avLst/>
          </a:prstGeom>
          <a:solidFill>
            <a:srgbClr val="88D6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Ziemeļi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956376" y="1522196"/>
            <a:ext cx="1023526" cy="369332"/>
          </a:xfrm>
          <a:prstGeom prst="rect">
            <a:avLst/>
          </a:prstGeom>
          <a:solidFill>
            <a:srgbClr val="F8D7D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Dienvidi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236296" y="5301208"/>
            <a:ext cx="174206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2.5 tūkst. gadi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67744" y="5301208"/>
            <a:ext cx="2304256" cy="3693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Ledus laikmets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452320" y="764704"/>
            <a:ext cx="0" cy="1440160"/>
          </a:xfrm>
          <a:prstGeom prst="line">
            <a:avLst/>
          </a:prstGeom>
          <a:ln w="28575">
            <a:solidFill>
              <a:srgbClr val="03CC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16216" y="764704"/>
            <a:ext cx="864096" cy="646331"/>
          </a:xfrm>
          <a:prstGeom prst="rect">
            <a:avLst/>
          </a:prstGeom>
          <a:solidFill>
            <a:srgbClr val="FAC4C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1200" dirty="0" smtClean="0"/>
              <a:t>Ledāja izplatības D robeža</a:t>
            </a:r>
            <a:endParaRPr lang="en-US" sz="12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2394548" y="2418291"/>
            <a:ext cx="4671809" cy="1265475"/>
            <a:chOff x="2394548" y="2418291"/>
            <a:chExt cx="4671809" cy="1265475"/>
          </a:xfrm>
        </p:grpSpPr>
        <p:sp>
          <p:nvSpPr>
            <p:cNvPr id="21" name="Right Arrow 20"/>
            <p:cNvSpPr/>
            <p:nvPr/>
          </p:nvSpPr>
          <p:spPr>
            <a:xfrm rot="1470677">
              <a:off x="2394548" y="3406963"/>
              <a:ext cx="2476638" cy="243890"/>
            </a:xfrm>
            <a:prstGeom prst="rightArrow">
              <a:avLst/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ight Arrow 25"/>
            <p:cNvSpPr/>
            <p:nvPr/>
          </p:nvSpPr>
          <p:spPr>
            <a:xfrm rot="1470677">
              <a:off x="3668344" y="2584622"/>
              <a:ext cx="1188267" cy="243890"/>
            </a:xfrm>
            <a:prstGeom prst="rightArrow">
              <a:avLst/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 rot="4364499">
              <a:off x="6346349" y="2963759"/>
              <a:ext cx="1265475" cy="174540"/>
            </a:xfrm>
            <a:prstGeom prst="rightArrow">
              <a:avLst/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76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8114" y="179945"/>
            <a:ext cx="8239760" cy="707886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lv-LV" sz="2000" dirty="0" smtClean="0"/>
              <a:t>Nestacionārā ūdens plūsmu modeļa pielietošanas piemērs – plūsmas vienā apledojuma ciklā (120 tūkstoši gadu)</a:t>
            </a:r>
            <a:endParaRPr lang="lv-LV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500"/>
            <a:ext cx="9144000" cy="3465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7504" y="1352145"/>
            <a:ext cx="1023526" cy="369332"/>
          </a:xfrm>
          <a:prstGeom prst="rect">
            <a:avLst/>
          </a:prstGeom>
          <a:solidFill>
            <a:srgbClr val="88D6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Ziemeļi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956376" y="1522196"/>
            <a:ext cx="1023526" cy="369332"/>
          </a:xfrm>
          <a:prstGeom prst="rect">
            <a:avLst/>
          </a:prstGeom>
          <a:solidFill>
            <a:srgbClr val="F8D7D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Dienvidi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236296" y="5301208"/>
            <a:ext cx="174206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10 tūkst. gadi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67744" y="5301208"/>
            <a:ext cx="2304256" cy="3693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Ledus laikmets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452320" y="764704"/>
            <a:ext cx="0" cy="1440160"/>
          </a:xfrm>
          <a:prstGeom prst="line">
            <a:avLst/>
          </a:prstGeom>
          <a:ln w="28575">
            <a:solidFill>
              <a:srgbClr val="03CC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16216" y="764704"/>
            <a:ext cx="864096" cy="646331"/>
          </a:xfrm>
          <a:prstGeom prst="rect">
            <a:avLst/>
          </a:prstGeom>
          <a:solidFill>
            <a:srgbClr val="FAC4C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1200" dirty="0" smtClean="0"/>
              <a:t>Ledāja izplatības D robeža</a:t>
            </a:r>
            <a:endParaRPr lang="en-US" sz="1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2494770" y="2418291"/>
            <a:ext cx="4571587" cy="1265475"/>
            <a:chOff x="2494770" y="2418291"/>
            <a:chExt cx="4571587" cy="1265475"/>
          </a:xfrm>
        </p:grpSpPr>
        <p:sp>
          <p:nvSpPr>
            <p:cNvPr id="13" name="Right Arrow 12"/>
            <p:cNvSpPr/>
            <p:nvPr/>
          </p:nvSpPr>
          <p:spPr>
            <a:xfrm rot="1470677">
              <a:off x="2494770" y="3307055"/>
              <a:ext cx="2476638" cy="243890"/>
            </a:xfrm>
            <a:prstGeom prst="rightArrow">
              <a:avLst/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rot="1470677">
              <a:off x="3624865" y="2453346"/>
              <a:ext cx="1188267" cy="243890"/>
            </a:xfrm>
            <a:prstGeom prst="rightArrow">
              <a:avLst/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 rot="4364499">
              <a:off x="6346349" y="2963759"/>
              <a:ext cx="1265475" cy="174540"/>
            </a:xfrm>
            <a:prstGeom prst="rightArrow">
              <a:avLst/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5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8114" y="179945"/>
            <a:ext cx="8239760" cy="707886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lv-LV" sz="2000" dirty="0" smtClean="0"/>
              <a:t>Nestacionārā ūdens plūsmu modeļa pielietošanas piemērs – plūsmas vienā apledojuma ciklā (120 tūkstoši gadu)</a:t>
            </a:r>
            <a:endParaRPr lang="lv-LV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828"/>
            <a:ext cx="9144000" cy="33963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7504" y="1352145"/>
            <a:ext cx="1023526" cy="369332"/>
          </a:xfrm>
          <a:prstGeom prst="rect">
            <a:avLst/>
          </a:prstGeom>
          <a:solidFill>
            <a:srgbClr val="88D6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Ziemeļi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956376" y="1522196"/>
            <a:ext cx="1023526" cy="369332"/>
          </a:xfrm>
          <a:prstGeom prst="rect">
            <a:avLst/>
          </a:prstGeom>
          <a:solidFill>
            <a:srgbClr val="F8D7D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Dienvidi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236296" y="5301208"/>
            <a:ext cx="174206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20 tūkst. gadi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67744" y="5301208"/>
            <a:ext cx="2304256" cy="3693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Ledus laikmets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452320" y="764704"/>
            <a:ext cx="0" cy="1440160"/>
          </a:xfrm>
          <a:prstGeom prst="line">
            <a:avLst/>
          </a:prstGeom>
          <a:ln w="28575">
            <a:solidFill>
              <a:srgbClr val="03CC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16216" y="764704"/>
            <a:ext cx="864096" cy="646331"/>
          </a:xfrm>
          <a:prstGeom prst="rect">
            <a:avLst/>
          </a:prstGeom>
          <a:solidFill>
            <a:srgbClr val="FAC4C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1200" dirty="0" smtClean="0"/>
              <a:t>Ledāja izplatības D robeža</a:t>
            </a:r>
            <a:endParaRPr lang="en-US" sz="1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2494770" y="2453346"/>
            <a:ext cx="2476638" cy="1097599"/>
            <a:chOff x="2494770" y="2453346"/>
            <a:chExt cx="2476638" cy="1097599"/>
          </a:xfrm>
        </p:grpSpPr>
        <p:sp>
          <p:nvSpPr>
            <p:cNvPr id="13" name="Right Arrow 12"/>
            <p:cNvSpPr/>
            <p:nvPr/>
          </p:nvSpPr>
          <p:spPr>
            <a:xfrm rot="1470677">
              <a:off x="2494770" y="3307055"/>
              <a:ext cx="2476638" cy="243890"/>
            </a:xfrm>
            <a:prstGeom prst="rightArrow">
              <a:avLst/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 rot="1470677">
              <a:off x="3624865" y="2453346"/>
              <a:ext cx="1188267" cy="243890"/>
            </a:xfrm>
            <a:prstGeom prst="rightArrow">
              <a:avLst/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Bent-Up Arrow 4"/>
          <p:cNvSpPr/>
          <p:nvPr/>
        </p:nvSpPr>
        <p:spPr>
          <a:xfrm rot="4802219" flipV="1">
            <a:off x="6141467" y="2711070"/>
            <a:ext cx="1080388" cy="584932"/>
          </a:xfrm>
          <a:prstGeom prst="bentUpArrow">
            <a:avLst/>
          </a:prstGeom>
          <a:solidFill>
            <a:srgbClr val="8064A2"/>
          </a:soli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009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8114" y="179945"/>
            <a:ext cx="8239760" cy="707886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lv-LV" sz="2000" dirty="0" smtClean="0"/>
              <a:t>Nestacionārā ūdens plūsmu modeļa pielietošanas piemērs – plūsmas vienā apledojuma ciklā (120 tūkstoši gadu)</a:t>
            </a:r>
            <a:endParaRPr lang="lv-LV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3733"/>
            <a:ext cx="9144000" cy="37705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7504" y="1352145"/>
            <a:ext cx="1023526" cy="369332"/>
          </a:xfrm>
          <a:prstGeom prst="rect">
            <a:avLst/>
          </a:prstGeom>
          <a:solidFill>
            <a:srgbClr val="88D6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Ziemeļi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956376" y="1522196"/>
            <a:ext cx="1023526" cy="369332"/>
          </a:xfrm>
          <a:prstGeom prst="rect">
            <a:avLst/>
          </a:prstGeom>
          <a:solidFill>
            <a:srgbClr val="F8D7D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Dienvidi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236296" y="5301208"/>
            <a:ext cx="174206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7.5 tūkst. gadi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67744" y="5301208"/>
            <a:ext cx="2304256" cy="3693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Starpledus laikmets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452320" y="764704"/>
            <a:ext cx="0" cy="1440160"/>
          </a:xfrm>
          <a:prstGeom prst="line">
            <a:avLst/>
          </a:prstGeom>
          <a:ln w="28575">
            <a:solidFill>
              <a:srgbClr val="03CC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16216" y="764704"/>
            <a:ext cx="864096" cy="646331"/>
          </a:xfrm>
          <a:prstGeom prst="rect">
            <a:avLst/>
          </a:prstGeom>
          <a:solidFill>
            <a:srgbClr val="FAC4C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1200" dirty="0" smtClean="0"/>
              <a:t>Ledāja izplatības D robeža</a:t>
            </a:r>
            <a:endParaRPr lang="en-US" sz="1200" dirty="0"/>
          </a:p>
        </p:txBody>
      </p:sp>
      <p:grpSp>
        <p:nvGrpSpPr>
          <p:cNvPr id="6" name="Group 5"/>
          <p:cNvGrpSpPr/>
          <p:nvPr/>
        </p:nvGrpSpPr>
        <p:grpSpPr>
          <a:xfrm>
            <a:off x="2209573" y="1700173"/>
            <a:ext cx="5822858" cy="2251613"/>
            <a:chOff x="2209573" y="1700173"/>
            <a:chExt cx="5822858" cy="2251613"/>
          </a:xfrm>
        </p:grpSpPr>
        <p:grpSp>
          <p:nvGrpSpPr>
            <p:cNvPr id="12" name="Group 11"/>
            <p:cNvGrpSpPr/>
            <p:nvPr/>
          </p:nvGrpSpPr>
          <p:grpSpPr>
            <a:xfrm>
              <a:off x="2209573" y="1700173"/>
              <a:ext cx="5822858" cy="2251613"/>
              <a:chOff x="2394548" y="1942531"/>
              <a:chExt cx="5822858" cy="2251613"/>
            </a:xfrm>
          </p:grpSpPr>
          <p:sp>
            <p:nvSpPr>
              <p:cNvPr id="13" name="Right Arrow 12"/>
              <p:cNvSpPr/>
              <p:nvPr/>
            </p:nvSpPr>
            <p:spPr>
              <a:xfrm rot="12259246">
                <a:off x="2394548" y="3406963"/>
                <a:ext cx="2476638" cy="243890"/>
              </a:xfrm>
              <a:prstGeom prst="rightArrow">
                <a:avLst/>
              </a:prstGeom>
              <a:solidFill>
                <a:srgbClr val="8064A2"/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Circular Arrow 14"/>
              <p:cNvSpPr/>
              <p:nvPr/>
            </p:nvSpPr>
            <p:spPr>
              <a:xfrm rot="10583483">
                <a:off x="6255041" y="1942531"/>
                <a:ext cx="1196819" cy="891116"/>
              </a:xfrm>
              <a:prstGeom prst="circularArrow">
                <a:avLst>
                  <a:gd name="adj1" fmla="val 5823"/>
                  <a:gd name="adj2" fmla="val 1142319"/>
                  <a:gd name="adj3" fmla="val 20264948"/>
                  <a:gd name="adj4" fmla="val 10800000"/>
                  <a:gd name="adj5" fmla="val 17081"/>
                </a:avLst>
              </a:prstGeom>
              <a:solidFill>
                <a:srgbClr val="8064A2"/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Right Arrow 15"/>
              <p:cNvSpPr/>
              <p:nvPr/>
            </p:nvSpPr>
            <p:spPr>
              <a:xfrm rot="19420989">
                <a:off x="5740768" y="4006511"/>
                <a:ext cx="2476638" cy="187633"/>
              </a:xfrm>
              <a:prstGeom prst="rightArrow">
                <a:avLst/>
              </a:prstGeom>
              <a:solidFill>
                <a:srgbClr val="8064A2"/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4139952" y="2564904"/>
              <a:ext cx="2808312" cy="7920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 rot="12259246">
              <a:off x="3702203" y="2394431"/>
              <a:ext cx="1260298" cy="243890"/>
            </a:xfrm>
            <a:prstGeom prst="rightArrow">
              <a:avLst/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353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359"/>
            <a:ext cx="9144000" cy="343128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7504" y="1352145"/>
            <a:ext cx="1023526" cy="369332"/>
          </a:xfrm>
          <a:prstGeom prst="rect">
            <a:avLst/>
          </a:prstGeom>
          <a:solidFill>
            <a:srgbClr val="88D6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Ziemeļi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956376" y="1522196"/>
            <a:ext cx="1023526" cy="369332"/>
          </a:xfrm>
          <a:prstGeom prst="rect">
            <a:avLst/>
          </a:prstGeom>
          <a:solidFill>
            <a:srgbClr val="F8D7D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Dienvidi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236296" y="5301208"/>
            <a:ext cx="174206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20 tūkst. gadi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67744" y="5301208"/>
            <a:ext cx="2304256" cy="3693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Starpledus laikmets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8114" y="179945"/>
            <a:ext cx="8239760" cy="707886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lv-LV" sz="2000" dirty="0" smtClean="0"/>
              <a:t>Nestacionārā ūdens plūsmu modeļa pielietošanas piemērs – plūsmas vienā apledojuma ciklā (120 tūkstoši gadu)</a:t>
            </a:r>
            <a:endParaRPr lang="lv-LV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2022915" y="1700173"/>
            <a:ext cx="6009516" cy="2251613"/>
            <a:chOff x="2022915" y="1700173"/>
            <a:chExt cx="6009516" cy="2251613"/>
          </a:xfrm>
        </p:grpSpPr>
        <p:grpSp>
          <p:nvGrpSpPr>
            <p:cNvPr id="13" name="Group 12"/>
            <p:cNvGrpSpPr/>
            <p:nvPr/>
          </p:nvGrpSpPr>
          <p:grpSpPr>
            <a:xfrm>
              <a:off x="2022915" y="1700173"/>
              <a:ext cx="6009516" cy="2251613"/>
              <a:chOff x="2207890" y="1942531"/>
              <a:chExt cx="6009516" cy="2251613"/>
            </a:xfrm>
          </p:grpSpPr>
          <p:sp>
            <p:nvSpPr>
              <p:cNvPr id="16" name="Right Arrow 15"/>
              <p:cNvSpPr/>
              <p:nvPr/>
            </p:nvSpPr>
            <p:spPr>
              <a:xfrm rot="12259246">
                <a:off x="2207890" y="3628553"/>
                <a:ext cx="2476638" cy="243890"/>
              </a:xfrm>
              <a:prstGeom prst="rightArrow">
                <a:avLst/>
              </a:prstGeom>
              <a:solidFill>
                <a:srgbClr val="8064A2"/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Circular Arrow 19"/>
              <p:cNvSpPr/>
              <p:nvPr/>
            </p:nvSpPr>
            <p:spPr>
              <a:xfrm rot="10583483">
                <a:off x="6255041" y="1942531"/>
                <a:ext cx="1196819" cy="891116"/>
              </a:xfrm>
              <a:prstGeom prst="circularArrow">
                <a:avLst>
                  <a:gd name="adj1" fmla="val 5823"/>
                  <a:gd name="adj2" fmla="val 1142319"/>
                  <a:gd name="adj3" fmla="val 20264948"/>
                  <a:gd name="adj4" fmla="val 10800000"/>
                  <a:gd name="adj5" fmla="val 17081"/>
                </a:avLst>
              </a:prstGeom>
              <a:solidFill>
                <a:srgbClr val="8064A2"/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Right Arrow 20"/>
              <p:cNvSpPr/>
              <p:nvPr/>
            </p:nvSpPr>
            <p:spPr>
              <a:xfrm rot="19420989">
                <a:off x="5740768" y="4006511"/>
                <a:ext cx="2476638" cy="187633"/>
              </a:xfrm>
              <a:prstGeom prst="rightArrow">
                <a:avLst/>
              </a:prstGeom>
              <a:solidFill>
                <a:srgbClr val="8064A2"/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4139952" y="2564904"/>
              <a:ext cx="2808312" cy="7920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 rot="12259246">
              <a:off x="3702203" y="2394431"/>
              <a:ext cx="1260298" cy="243890"/>
            </a:xfrm>
            <a:prstGeom prst="rightArrow">
              <a:avLst/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64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181"/>
            <a:ext cx="9144000" cy="34176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7504" y="1352145"/>
            <a:ext cx="1023526" cy="369332"/>
          </a:xfrm>
          <a:prstGeom prst="rect">
            <a:avLst/>
          </a:prstGeom>
          <a:solidFill>
            <a:srgbClr val="88D6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Ziemeļi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956376" y="1522196"/>
            <a:ext cx="1023526" cy="369332"/>
          </a:xfrm>
          <a:prstGeom prst="rect">
            <a:avLst/>
          </a:prstGeom>
          <a:solidFill>
            <a:srgbClr val="F8D7D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Dienvidi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236296" y="5301208"/>
            <a:ext cx="174206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50 tūkst. gadi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67744" y="5301208"/>
            <a:ext cx="2304256" cy="3693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Starpledus laikmets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8114" y="179945"/>
            <a:ext cx="8239760" cy="707886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lv-LV" sz="2000" dirty="0" smtClean="0"/>
              <a:t>Nestacionārā ūdens plūsmu modeļa pielietošanas piemērs – plūsmas vienā apledojuma ciklā (120 tūkstoši gadu)</a:t>
            </a:r>
            <a:endParaRPr lang="lv-LV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022915" y="1700173"/>
            <a:ext cx="6009516" cy="2251613"/>
            <a:chOff x="2022915" y="1700173"/>
            <a:chExt cx="6009516" cy="2251613"/>
          </a:xfrm>
        </p:grpSpPr>
        <p:grpSp>
          <p:nvGrpSpPr>
            <p:cNvPr id="11" name="Group 10"/>
            <p:cNvGrpSpPr/>
            <p:nvPr/>
          </p:nvGrpSpPr>
          <p:grpSpPr>
            <a:xfrm>
              <a:off x="2022915" y="1700173"/>
              <a:ext cx="6009516" cy="2251613"/>
              <a:chOff x="2207890" y="1942531"/>
              <a:chExt cx="6009516" cy="2251613"/>
            </a:xfrm>
          </p:grpSpPr>
          <p:sp>
            <p:nvSpPr>
              <p:cNvPr id="14" name="Right Arrow 13"/>
              <p:cNvSpPr/>
              <p:nvPr/>
            </p:nvSpPr>
            <p:spPr>
              <a:xfrm rot="12259246">
                <a:off x="2207890" y="3628553"/>
                <a:ext cx="2476638" cy="243890"/>
              </a:xfrm>
              <a:prstGeom prst="rightArrow">
                <a:avLst/>
              </a:prstGeom>
              <a:solidFill>
                <a:srgbClr val="8064A2"/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Circular Arrow 14"/>
              <p:cNvSpPr/>
              <p:nvPr/>
            </p:nvSpPr>
            <p:spPr>
              <a:xfrm rot="10583483">
                <a:off x="6255041" y="1942531"/>
                <a:ext cx="1196819" cy="891116"/>
              </a:xfrm>
              <a:prstGeom prst="circularArrow">
                <a:avLst>
                  <a:gd name="adj1" fmla="val 5823"/>
                  <a:gd name="adj2" fmla="val 1142319"/>
                  <a:gd name="adj3" fmla="val 20264948"/>
                  <a:gd name="adj4" fmla="val 10800000"/>
                  <a:gd name="adj5" fmla="val 17081"/>
                </a:avLst>
              </a:prstGeom>
              <a:solidFill>
                <a:srgbClr val="8064A2"/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Right Arrow 15"/>
              <p:cNvSpPr/>
              <p:nvPr/>
            </p:nvSpPr>
            <p:spPr>
              <a:xfrm rot="19420989">
                <a:off x="5740768" y="4006511"/>
                <a:ext cx="2476638" cy="187633"/>
              </a:xfrm>
              <a:prstGeom prst="rightArrow">
                <a:avLst/>
              </a:prstGeom>
              <a:solidFill>
                <a:srgbClr val="8064A2"/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Oval 11"/>
            <p:cNvSpPr/>
            <p:nvPr/>
          </p:nvSpPr>
          <p:spPr>
            <a:xfrm>
              <a:off x="4139952" y="2564904"/>
              <a:ext cx="2808312" cy="7920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 rot="12259246">
              <a:off x="3702203" y="2394431"/>
              <a:ext cx="1260298" cy="243890"/>
            </a:xfrm>
            <a:prstGeom prst="rightArrow">
              <a:avLst/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Circular Arrow 19"/>
          <p:cNvSpPr/>
          <p:nvPr/>
        </p:nvSpPr>
        <p:spPr>
          <a:xfrm rot="10440783" flipH="1">
            <a:off x="5325144" y="1826154"/>
            <a:ext cx="1069364" cy="891116"/>
          </a:xfrm>
          <a:prstGeom prst="circularArrow">
            <a:avLst>
              <a:gd name="adj1" fmla="val 5823"/>
              <a:gd name="adj2" fmla="val 1142319"/>
              <a:gd name="adj3" fmla="val 20264948"/>
              <a:gd name="adj4" fmla="val 9720990"/>
              <a:gd name="adj5" fmla="val 17081"/>
            </a:avLst>
          </a:prstGeom>
          <a:solidFill>
            <a:srgbClr val="8064A2"/>
          </a:soli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91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8846"/>
            <a:ext cx="9144000" cy="336030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7504" y="1352145"/>
            <a:ext cx="1023526" cy="369332"/>
          </a:xfrm>
          <a:prstGeom prst="rect">
            <a:avLst/>
          </a:prstGeom>
          <a:solidFill>
            <a:srgbClr val="88D6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Ziemeļi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956376" y="1522196"/>
            <a:ext cx="1023526" cy="369332"/>
          </a:xfrm>
          <a:prstGeom prst="rect">
            <a:avLst/>
          </a:prstGeom>
          <a:solidFill>
            <a:srgbClr val="F8D7D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Dienvidi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236296" y="5301208"/>
            <a:ext cx="174206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75 tūkst. gadi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67744" y="5301208"/>
            <a:ext cx="2304256" cy="3693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Starpledus laikmets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8114" y="179945"/>
            <a:ext cx="8239760" cy="707886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lv-LV" sz="2000" dirty="0" smtClean="0"/>
              <a:t>Nestacionārā ūdens plūsmu modeļa pielietošanas piemērs – plūsmas vienā apledojuma ciklā (120 tūkstoši gadu)</a:t>
            </a:r>
            <a:endParaRPr lang="lv-LV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022915" y="1700173"/>
            <a:ext cx="6009516" cy="2251613"/>
            <a:chOff x="2022915" y="1700173"/>
            <a:chExt cx="6009516" cy="2251613"/>
          </a:xfrm>
        </p:grpSpPr>
        <p:grpSp>
          <p:nvGrpSpPr>
            <p:cNvPr id="11" name="Group 10"/>
            <p:cNvGrpSpPr/>
            <p:nvPr/>
          </p:nvGrpSpPr>
          <p:grpSpPr>
            <a:xfrm>
              <a:off x="2022915" y="1700173"/>
              <a:ext cx="6009516" cy="2251613"/>
              <a:chOff x="2207890" y="1942531"/>
              <a:chExt cx="6009516" cy="2251613"/>
            </a:xfrm>
          </p:grpSpPr>
          <p:sp>
            <p:nvSpPr>
              <p:cNvPr id="14" name="Right Arrow 13"/>
              <p:cNvSpPr/>
              <p:nvPr/>
            </p:nvSpPr>
            <p:spPr>
              <a:xfrm rot="12259246">
                <a:off x="2207890" y="3628553"/>
                <a:ext cx="2476638" cy="243890"/>
              </a:xfrm>
              <a:prstGeom prst="rightArrow">
                <a:avLst/>
              </a:prstGeom>
              <a:solidFill>
                <a:srgbClr val="8064A2"/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Circular Arrow 14"/>
              <p:cNvSpPr/>
              <p:nvPr/>
            </p:nvSpPr>
            <p:spPr>
              <a:xfrm rot="10583483">
                <a:off x="6255041" y="1942531"/>
                <a:ext cx="1196819" cy="891116"/>
              </a:xfrm>
              <a:prstGeom prst="circularArrow">
                <a:avLst>
                  <a:gd name="adj1" fmla="val 5823"/>
                  <a:gd name="adj2" fmla="val 1142319"/>
                  <a:gd name="adj3" fmla="val 20264948"/>
                  <a:gd name="adj4" fmla="val 10800000"/>
                  <a:gd name="adj5" fmla="val 17081"/>
                </a:avLst>
              </a:prstGeom>
              <a:solidFill>
                <a:srgbClr val="8064A2"/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Right Arrow 15"/>
              <p:cNvSpPr/>
              <p:nvPr/>
            </p:nvSpPr>
            <p:spPr>
              <a:xfrm rot="19420989">
                <a:off x="5740768" y="4006511"/>
                <a:ext cx="2476638" cy="187633"/>
              </a:xfrm>
              <a:prstGeom prst="rightArrow">
                <a:avLst/>
              </a:prstGeom>
              <a:solidFill>
                <a:srgbClr val="8064A2"/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Oval 11"/>
            <p:cNvSpPr/>
            <p:nvPr/>
          </p:nvSpPr>
          <p:spPr>
            <a:xfrm>
              <a:off x="4139952" y="2564904"/>
              <a:ext cx="2808312" cy="7920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 rot="12259246">
              <a:off x="3755183" y="2669589"/>
              <a:ext cx="1260298" cy="243890"/>
            </a:xfrm>
            <a:prstGeom prst="rightArrow">
              <a:avLst/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Circular Arrow 19"/>
          <p:cNvSpPr/>
          <p:nvPr/>
        </p:nvSpPr>
        <p:spPr>
          <a:xfrm rot="10440783" flipH="1">
            <a:off x="5333462" y="1887881"/>
            <a:ext cx="1069364" cy="891116"/>
          </a:xfrm>
          <a:prstGeom prst="circularArrow">
            <a:avLst>
              <a:gd name="adj1" fmla="val 5823"/>
              <a:gd name="adj2" fmla="val 1142319"/>
              <a:gd name="adj3" fmla="val 20264948"/>
              <a:gd name="adj4" fmla="val 9720990"/>
              <a:gd name="adj5" fmla="val 17081"/>
            </a:avLst>
          </a:prstGeom>
          <a:solidFill>
            <a:srgbClr val="8064A2"/>
          </a:soli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88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636"/>
            <a:ext cx="9144000" cy="342672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7504" y="1352145"/>
            <a:ext cx="1023526" cy="369332"/>
          </a:xfrm>
          <a:prstGeom prst="rect">
            <a:avLst/>
          </a:prstGeom>
          <a:solidFill>
            <a:srgbClr val="88D6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Ziemeļi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956376" y="1522196"/>
            <a:ext cx="1023526" cy="369332"/>
          </a:xfrm>
          <a:prstGeom prst="rect">
            <a:avLst/>
          </a:prstGeom>
          <a:solidFill>
            <a:srgbClr val="F8D7D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Dienvidi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236296" y="5301208"/>
            <a:ext cx="174206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100 tūkst. gadi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67744" y="5301208"/>
            <a:ext cx="2304256" cy="369332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Starpledus laikmets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8114" y="179945"/>
            <a:ext cx="8239760" cy="707886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lv-LV" sz="2000" dirty="0" smtClean="0"/>
              <a:t>Nestacionārā ūdens plūsmu modeļa pielietošanas piemērs – plūsmas vienā apledojuma ciklā (120 tūkstoši gadu)</a:t>
            </a:r>
            <a:endParaRPr lang="lv-LV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394548" y="1764554"/>
            <a:ext cx="5822858" cy="2429590"/>
            <a:chOff x="2394548" y="1764554"/>
            <a:chExt cx="5822858" cy="2429590"/>
          </a:xfrm>
        </p:grpSpPr>
        <p:sp>
          <p:nvSpPr>
            <p:cNvPr id="11" name="Right Arrow 10"/>
            <p:cNvSpPr/>
            <p:nvPr/>
          </p:nvSpPr>
          <p:spPr>
            <a:xfrm rot="12259246">
              <a:off x="2394548" y="3406963"/>
              <a:ext cx="2476638" cy="243890"/>
            </a:xfrm>
            <a:prstGeom prst="rightArrow">
              <a:avLst/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Circular Arrow 11"/>
            <p:cNvSpPr/>
            <p:nvPr/>
          </p:nvSpPr>
          <p:spPr>
            <a:xfrm rot="11016517" flipH="1">
              <a:off x="2490258" y="1764554"/>
              <a:ext cx="2231149" cy="1215418"/>
            </a:xfrm>
            <a:prstGeom prst="circularArrow">
              <a:avLst>
                <a:gd name="adj1" fmla="val 5823"/>
                <a:gd name="adj2" fmla="val 1142319"/>
                <a:gd name="adj3" fmla="val 20264948"/>
                <a:gd name="adj4" fmla="val 10800000"/>
                <a:gd name="adj5" fmla="val 17081"/>
              </a:avLst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Circular Arrow 12"/>
            <p:cNvSpPr/>
            <p:nvPr/>
          </p:nvSpPr>
          <p:spPr>
            <a:xfrm rot="10583483">
              <a:off x="6255041" y="1942531"/>
              <a:ext cx="1196819" cy="891116"/>
            </a:xfrm>
            <a:prstGeom prst="circularArrow">
              <a:avLst>
                <a:gd name="adj1" fmla="val 5823"/>
                <a:gd name="adj2" fmla="val 1142319"/>
                <a:gd name="adj3" fmla="val 20264948"/>
                <a:gd name="adj4" fmla="val 10800000"/>
                <a:gd name="adj5" fmla="val 17081"/>
              </a:avLst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 rot="19420989">
              <a:off x="5740768" y="4006511"/>
              <a:ext cx="2476638" cy="187633"/>
            </a:xfrm>
            <a:prstGeom prst="rightArrow">
              <a:avLst/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Circular Arrow 14"/>
            <p:cNvSpPr/>
            <p:nvPr/>
          </p:nvSpPr>
          <p:spPr>
            <a:xfrm rot="10440783" flipH="1">
              <a:off x="5333461" y="1915548"/>
              <a:ext cx="1069364" cy="891116"/>
            </a:xfrm>
            <a:prstGeom prst="circularArrow">
              <a:avLst>
                <a:gd name="adj1" fmla="val 5823"/>
                <a:gd name="adj2" fmla="val 1142319"/>
                <a:gd name="adj3" fmla="val 20264948"/>
                <a:gd name="adj4" fmla="val 9720990"/>
                <a:gd name="adj5" fmla="val 17081"/>
              </a:avLst>
            </a:prstGeom>
            <a:solidFill>
              <a:srgbClr val="8064A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36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i="0"/>
          </a:p>
        </p:txBody>
      </p:sp>
      <p:sp>
        <p:nvSpPr>
          <p:cNvPr id="7885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i="0"/>
          </a:p>
        </p:txBody>
      </p:sp>
      <p:sp>
        <p:nvSpPr>
          <p:cNvPr id="7885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i="0"/>
          </a:p>
        </p:txBody>
      </p:sp>
      <p:sp>
        <p:nvSpPr>
          <p:cNvPr id="78853" name="Rectangle 10"/>
          <p:cNvSpPr>
            <a:spLocks noChangeArrowheads="1"/>
          </p:cNvSpPr>
          <p:nvPr/>
        </p:nvSpPr>
        <p:spPr bwMode="auto">
          <a:xfrm>
            <a:off x="0" y="2852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i="0"/>
          </a:p>
        </p:txBody>
      </p:sp>
      <p:sp>
        <p:nvSpPr>
          <p:cNvPr id="78854" name="Rectangle 12"/>
          <p:cNvSpPr>
            <a:spLocks noChangeArrowheads="1"/>
          </p:cNvSpPr>
          <p:nvPr/>
        </p:nvSpPr>
        <p:spPr bwMode="auto">
          <a:xfrm>
            <a:off x="0" y="2719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i="0"/>
          </a:p>
        </p:txBody>
      </p:sp>
      <p:sp>
        <p:nvSpPr>
          <p:cNvPr id="78855" name="Rectangle 14"/>
          <p:cNvSpPr>
            <a:spLocks noChangeArrowheads="1"/>
          </p:cNvSpPr>
          <p:nvPr/>
        </p:nvSpPr>
        <p:spPr bwMode="auto">
          <a:xfrm>
            <a:off x="0" y="2852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i="0"/>
          </a:p>
        </p:txBody>
      </p:sp>
      <p:sp>
        <p:nvSpPr>
          <p:cNvPr id="78856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i="0"/>
          </a:p>
        </p:txBody>
      </p:sp>
      <p:sp>
        <p:nvSpPr>
          <p:cNvPr id="78857" name="Rectangle 21"/>
          <p:cNvSpPr>
            <a:spLocks noChangeArrowheads="1"/>
          </p:cNvSpPr>
          <p:nvPr/>
        </p:nvSpPr>
        <p:spPr bwMode="auto">
          <a:xfrm>
            <a:off x="0" y="2719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i="0"/>
          </a:p>
        </p:txBody>
      </p:sp>
      <p:sp>
        <p:nvSpPr>
          <p:cNvPr id="78858" name="Rectangle 23"/>
          <p:cNvSpPr>
            <a:spLocks noChangeArrowheads="1"/>
          </p:cNvSpPr>
          <p:nvPr/>
        </p:nvSpPr>
        <p:spPr bwMode="auto">
          <a:xfrm>
            <a:off x="0" y="2852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i="0"/>
          </a:p>
        </p:txBody>
      </p:sp>
      <p:sp>
        <p:nvSpPr>
          <p:cNvPr id="78859" name="Text Box 2"/>
          <p:cNvSpPr txBox="1">
            <a:spLocks noChangeArrowheads="1"/>
          </p:cNvSpPr>
          <p:nvPr/>
        </p:nvSpPr>
        <p:spPr bwMode="auto">
          <a:xfrm>
            <a:off x="407353" y="189230"/>
            <a:ext cx="8424862" cy="701675"/>
          </a:xfrm>
          <a:prstGeom prst="rect">
            <a:avLst/>
          </a:prstGeom>
          <a:solidFill>
            <a:srgbClr val="FAFA7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sz="2000" b="1" i="0" baseline="0" dirty="0"/>
              <a:t>Vispārīgs parciāldiferenciālvienādojums masas pārnesei ar reakcijām</a:t>
            </a:r>
            <a:endParaRPr lang="en-US" sz="2000" b="1" i="0" baseline="0" dirty="0"/>
          </a:p>
        </p:txBody>
      </p:sp>
      <p:sp>
        <p:nvSpPr>
          <p:cNvPr id="78874" name="Rectangle 26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lv-LV"/>
          </a:p>
        </p:txBody>
      </p:sp>
      <p:graphicFrame>
        <p:nvGraphicFramePr>
          <p:cNvPr id="78873" name="Object 25"/>
          <p:cNvGraphicFramePr>
            <a:graphicFrameLocks noChangeAspect="1"/>
          </p:cNvGraphicFramePr>
          <p:nvPr/>
        </p:nvGraphicFramePr>
        <p:xfrm>
          <a:off x="468313" y="1125538"/>
          <a:ext cx="6408737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6" name="Equation" r:id="rId3" imgW="2616200" imgH="381000" progId="Equation.3">
                  <p:embed/>
                </p:oleObj>
              </mc:Choice>
              <mc:Fallback>
                <p:oleObj name="Equation" r:id="rId3" imgW="2616200" imgH="381000" progId="Equation.3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125538"/>
                        <a:ext cx="6408737" cy="93503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76" name="Rectangle 28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lv-LV"/>
          </a:p>
        </p:txBody>
      </p:sp>
      <p:graphicFrame>
        <p:nvGraphicFramePr>
          <p:cNvPr id="78875" name="Object 27"/>
          <p:cNvGraphicFramePr>
            <a:graphicFrameLocks noChangeAspect="1"/>
          </p:cNvGraphicFramePr>
          <p:nvPr/>
        </p:nvGraphicFramePr>
        <p:xfrm>
          <a:off x="179388" y="5229225"/>
          <a:ext cx="6408737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7" name="Equation" r:id="rId5" imgW="2514600" imgH="381000" progId="Equation.3">
                  <p:embed/>
                </p:oleObj>
              </mc:Choice>
              <mc:Fallback>
                <p:oleObj name="Equation" r:id="rId5" imgW="2514600" imgH="381000" progId="Equation.3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5229225"/>
                        <a:ext cx="6408737" cy="971550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77" name="Text Box 29"/>
          <p:cNvSpPr txBox="1">
            <a:spLocks noChangeArrowheads="1"/>
          </p:cNvSpPr>
          <p:nvPr/>
        </p:nvSpPr>
        <p:spPr bwMode="auto">
          <a:xfrm>
            <a:off x="179388" y="4797425"/>
            <a:ext cx="3527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i="0" baseline="0"/>
              <a:t>Ievietojot filtrācijas vienādojumu</a:t>
            </a:r>
            <a:endParaRPr lang="en-US" i="0" baseline="0"/>
          </a:p>
        </p:txBody>
      </p:sp>
      <p:sp>
        <p:nvSpPr>
          <p:cNvPr id="78879" name="Rectangle 31"/>
          <p:cNvSpPr>
            <a:spLocks noChangeArrowheads="1"/>
          </p:cNvSpPr>
          <p:nvPr/>
        </p:nvSpPr>
        <p:spPr bwMode="auto">
          <a:xfrm>
            <a:off x="0" y="3268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lv-LV"/>
          </a:p>
        </p:txBody>
      </p:sp>
      <p:graphicFrame>
        <p:nvGraphicFramePr>
          <p:cNvPr id="78878" name="Object 30"/>
          <p:cNvGraphicFramePr>
            <a:graphicFrameLocks noChangeAspect="1"/>
          </p:cNvGraphicFramePr>
          <p:nvPr/>
        </p:nvGraphicFramePr>
        <p:xfrm>
          <a:off x="3635375" y="4581525"/>
          <a:ext cx="1800225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8" name="Equation" r:id="rId7" imgW="1002865" imgH="317362" progId="Equation.3">
                  <p:embed/>
                </p:oleObj>
              </mc:Choice>
              <mc:Fallback>
                <p:oleObj name="Equation" r:id="rId7" imgW="1002865" imgH="317362" progId="Equation.3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4581525"/>
                        <a:ext cx="1800225" cy="573088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80" name="Rectangle 7"/>
          <p:cNvSpPr>
            <a:spLocks noChangeArrowheads="1"/>
          </p:cNvSpPr>
          <p:nvPr/>
        </p:nvSpPr>
        <p:spPr bwMode="auto">
          <a:xfrm>
            <a:off x="179388" y="2565400"/>
            <a:ext cx="1727200" cy="73977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 marL="0" lvl="4"/>
            <a:r>
              <a:rPr lang="lv-LV" sz="1400" i="0" baseline="0"/>
              <a:t>Masas izmaiņa laika vienībā uz tilpuma vienību</a:t>
            </a:r>
          </a:p>
        </p:txBody>
      </p:sp>
      <p:sp>
        <p:nvSpPr>
          <p:cNvPr id="78881" name="AutoShape 33"/>
          <p:cNvSpPr>
            <a:spLocks noChangeArrowheads="1"/>
          </p:cNvSpPr>
          <p:nvPr/>
        </p:nvSpPr>
        <p:spPr bwMode="auto">
          <a:xfrm>
            <a:off x="684213" y="2133600"/>
            <a:ext cx="431800" cy="431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lv-LV"/>
          </a:p>
        </p:txBody>
      </p:sp>
      <p:sp>
        <p:nvSpPr>
          <p:cNvPr id="78882" name="Rectangle 7"/>
          <p:cNvSpPr>
            <a:spLocks noChangeArrowheads="1"/>
          </p:cNvSpPr>
          <p:nvPr/>
        </p:nvSpPr>
        <p:spPr bwMode="auto">
          <a:xfrm>
            <a:off x="6948488" y="1989138"/>
            <a:ext cx="1727200" cy="5270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 marL="0" lvl="4"/>
            <a:r>
              <a:rPr lang="lv-LV" sz="1400" i="0" baseline="0"/>
              <a:t>Vielas avoti  reakciju rezultātā</a:t>
            </a:r>
            <a:endParaRPr lang="lv-LV" sz="1400" baseline="0"/>
          </a:p>
        </p:txBody>
      </p:sp>
      <p:sp>
        <p:nvSpPr>
          <p:cNvPr id="78883" name="AutoShape 35"/>
          <p:cNvSpPr>
            <a:spLocks noChangeArrowheads="1"/>
          </p:cNvSpPr>
          <p:nvPr/>
        </p:nvSpPr>
        <p:spPr bwMode="auto">
          <a:xfrm rot="-3099910">
            <a:off x="6372226" y="1700212"/>
            <a:ext cx="431800" cy="733425"/>
          </a:xfrm>
          <a:prstGeom prst="upArrow">
            <a:avLst>
              <a:gd name="adj1" fmla="val 50000"/>
              <a:gd name="adj2" fmla="val 42463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lv-LV"/>
          </a:p>
        </p:txBody>
      </p:sp>
      <p:sp>
        <p:nvSpPr>
          <p:cNvPr id="78884" name="Rectangle 7"/>
          <p:cNvSpPr>
            <a:spLocks noChangeArrowheads="1"/>
          </p:cNvSpPr>
          <p:nvPr/>
        </p:nvSpPr>
        <p:spPr bwMode="auto">
          <a:xfrm>
            <a:off x="7308850" y="1052513"/>
            <a:ext cx="1727200" cy="52705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 marL="0" lvl="4"/>
            <a:r>
              <a:rPr lang="lv-LV" sz="1400" i="0" baseline="0"/>
              <a:t>Vielas </a:t>
            </a:r>
            <a:r>
              <a:rPr lang="lv-LV" sz="1400" baseline="0"/>
              <a:t>[iekšējie]</a:t>
            </a:r>
            <a:r>
              <a:rPr lang="lv-LV" sz="1400" i="0" baseline="0"/>
              <a:t> avoti/noteces</a:t>
            </a:r>
          </a:p>
        </p:txBody>
      </p:sp>
      <p:sp>
        <p:nvSpPr>
          <p:cNvPr id="78885" name="AutoShape 37"/>
          <p:cNvSpPr>
            <a:spLocks noChangeArrowheads="1"/>
          </p:cNvSpPr>
          <p:nvPr/>
        </p:nvSpPr>
        <p:spPr bwMode="auto">
          <a:xfrm rot="-4961927">
            <a:off x="6874669" y="1415256"/>
            <a:ext cx="431800" cy="427038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lv-LV"/>
          </a:p>
        </p:txBody>
      </p:sp>
      <p:sp>
        <p:nvSpPr>
          <p:cNvPr id="78886" name="Rectangle 7"/>
          <p:cNvSpPr>
            <a:spLocks noChangeArrowheads="1"/>
          </p:cNvSpPr>
          <p:nvPr/>
        </p:nvSpPr>
        <p:spPr bwMode="auto">
          <a:xfrm>
            <a:off x="1979613" y="2565400"/>
            <a:ext cx="1727200" cy="52705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 marL="0" lvl="4"/>
            <a:r>
              <a:rPr lang="lv-LV" sz="1400" i="0" baseline="0"/>
              <a:t>Dispersijas plūsmu diverģence</a:t>
            </a:r>
            <a:endParaRPr lang="lv-LV" sz="1400" baseline="0"/>
          </a:p>
        </p:txBody>
      </p:sp>
      <p:sp>
        <p:nvSpPr>
          <p:cNvPr id="78887" name="AutoShape 39"/>
          <p:cNvSpPr>
            <a:spLocks noChangeArrowheads="1"/>
          </p:cNvSpPr>
          <p:nvPr/>
        </p:nvSpPr>
        <p:spPr bwMode="auto">
          <a:xfrm>
            <a:off x="2195513" y="1916113"/>
            <a:ext cx="431800" cy="649287"/>
          </a:xfrm>
          <a:prstGeom prst="upArrow">
            <a:avLst>
              <a:gd name="adj1" fmla="val 50000"/>
              <a:gd name="adj2" fmla="val 37592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lv-LV"/>
          </a:p>
        </p:txBody>
      </p:sp>
      <p:sp>
        <p:nvSpPr>
          <p:cNvPr id="78888" name="Rectangle 7"/>
          <p:cNvSpPr>
            <a:spLocks noChangeArrowheads="1"/>
          </p:cNvSpPr>
          <p:nvPr/>
        </p:nvSpPr>
        <p:spPr bwMode="auto">
          <a:xfrm>
            <a:off x="3059113" y="3141663"/>
            <a:ext cx="1727200" cy="52705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 marL="0" lvl="4"/>
            <a:r>
              <a:rPr lang="lv-LV" sz="1400" i="0" baseline="0"/>
              <a:t>Difūzijas plūsmu diverģence</a:t>
            </a:r>
            <a:endParaRPr lang="lv-LV" sz="1400" baseline="0"/>
          </a:p>
        </p:txBody>
      </p:sp>
      <p:sp>
        <p:nvSpPr>
          <p:cNvPr id="78889" name="AutoShape 41"/>
          <p:cNvSpPr>
            <a:spLocks noChangeArrowheads="1"/>
          </p:cNvSpPr>
          <p:nvPr/>
        </p:nvSpPr>
        <p:spPr bwMode="auto">
          <a:xfrm>
            <a:off x="3995738" y="1987550"/>
            <a:ext cx="431800" cy="1154113"/>
          </a:xfrm>
          <a:prstGeom prst="upArrow">
            <a:avLst>
              <a:gd name="adj1" fmla="val 50000"/>
              <a:gd name="adj2" fmla="val 66820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lv-LV"/>
          </a:p>
        </p:txBody>
      </p:sp>
      <p:sp>
        <p:nvSpPr>
          <p:cNvPr id="78890" name="Rectangle 7"/>
          <p:cNvSpPr>
            <a:spLocks noChangeArrowheads="1"/>
          </p:cNvSpPr>
          <p:nvPr/>
        </p:nvSpPr>
        <p:spPr bwMode="auto">
          <a:xfrm>
            <a:off x="4932363" y="2708275"/>
            <a:ext cx="1727200" cy="52705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36000">
            <a:spAutoFit/>
          </a:bodyPr>
          <a:lstStyle/>
          <a:p>
            <a:pPr marL="0" lvl="4"/>
            <a:r>
              <a:rPr lang="lv-LV" sz="1400" i="0" baseline="0"/>
              <a:t>Advekcijas plūsmu </a:t>
            </a:r>
            <a:r>
              <a:rPr lang="lv-LV" sz="1200" baseline="0"/>
              <a:t>[pārneses]</a:t>
            </a:r>
            <a:r>
              <a:rPr lang="lv-LV" sz="1400" i="0" baseline="0"/>
              <a:t> diverģence</a:t>
            </a:r>
          </a:p>
        </p:txBody>
      </p:sp>
      <p:sp>
        <p:nvSpPr>
          <p:cNvPr id="78891" name="AutoShape 43"/>
          <p:cNvSpPr>
            <a:spLocks noChangeArrowheads="1"/>
          </p:cNvSpPr>
          <p:nvPr/>
        </p:nvSpPr>
        <p:spPr bwMode="auto">
          <a:xfrm>
            <a:off x="5148263" y="2058988"/>
            <a:ext cx="431800" cy="649287"/>
          </a:xfrm>
          <a:prstGeom prst="upArrow">
            <a:avLst>
              <a:gd name="adj1" fmla="val 50000"/>
              <a:gd name="adj2" fmla="val 37592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lv-LV"/>
          </a:p>
        </p:txBody>
      </p:sp>
      <p:sp>
        <p:nvSpPr>
          <p:cNvPr id="78892" name="Text Box 44"/>
          <p:cNvSpPr txBox="1">
            <a:spLocks noChangeArrowheads="1"/>
          </p:cNvSpPr>
          <p:nvPr/>
        </p:nvSpPr>
        <p:spPr bwMode="auto">
          <a:xfrm>
            <a:off x="5940425" y="3429000"/>
            <a:ext cx="2735263" cy="1690688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sz="1600" i="0" baseline="0"/>
              <a:t>Vienādojumi derīgi mazu (C&lt;&lt;</a:t>
            </a:r>
            <a:r>
              <a:rPr lang="el-GR" sz="1600" i="0" baseline="0">
                <a:cs typeface="Arial" charset="0"/>
              </a:rPr>
              <a:t>ρ</a:t>
            </a:r>
            <a:r>
              <a:rPr lang="lv-LV" sz="1600" i="0" baseline="-25000">
                <a:cs typeface="Arial" charset="0"/>
              </a:rPr>
              <a:t>w</a:t>
            </a:r>
            <a:r>
              <a:rPr lang="lv-LV" sz="1600" i="0" baseline="0">
                <a:cs typeface="Arial" charset="0"/>
              </a:rPr>
              <a:t>) </a:t>
            </a:r>
            <a:r>
              <a:rPr lang="lv-LV" sz="1600" i="0" baseline="0"/>
              <a:t>koncentrāciju gadījumam</a:t>
            </a:r>
          </a:p>
          <a:p>
            <a:pPr>
              <a:spcBef>
                <a:spcPct val="50000"/>
              </a:spcBef>
            </a:pPr>
            <a:r>
              <a:rPr lang="lv-LV" sz="1600" i="0" baseline="0"/>
              <a:t>Bez koncentrācijas atgiezeniskas ietekmes uz plūsmām </a:t>
            </a:r>
            <a:r>
              <a:rPr lang="lv-LV" sz="1200" baseline="0"/>
              <a:t>[caur blīvuma izmaiņām]</a:t>
            </a:r>
            <a:endParaRPr lang="en-US" sz="1200" baseline="0"/>
          </a:p>
        </p:txBody>
      </p:sp>
    </p:spTree>
    <p:extLst>
      <p:ext uri="{BB962C8B-B14F-4D97-AF65-F5344CB8AC3E}">
        <p14:creationId xmlns:p14="http://schemas.microsoft.com/office/powerpoint/2010/main" val="3730935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84480" y="142240"/>
            <a:ext cx="7691120" cy="523220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lv-LV" sz="2800" dirty="0" smtClean="0">
                <a:latin typeface="Arial" pitchFamily="34" charset="0"/>
                <a:cs typeface="Arial" pitchFamily="34" charset="0"/>
              </a:rPr>
              <a:t>Piemaisījumu modelēšana (ūdens vecums)</a:t>
            </a:r>
            <a:endParaRPr lang="lv-LV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274320" y="1003201"/>
            <a:ext cx="8158480" cy="2862322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lv-LV" sz="2000" dirty="0" smtClean="0"/>
              <a:t>Pārneses vienādojumā C – ūdens vecums (dienās</a:t>
            </a:r>
            <a:r>
              <a:rPr lang="lv-LV" sz="2000" dirty="0"/>
              <a:t>). Ūdens vecums jāinterpretē kā ūdens uzturēšanās ilgums iežos</a:t>
            </a:r>
            <a:endParaRPr lang="lv-LV" sz="2000" dirty="0" smtClean="0"/>
          </a:p>
          <a:p>
            <a:endParaRPr lang="lv-LV" sz="2000" dirty="0" smtClean="0"/>
          </a:p>
          <a:p>
            <a:r>
              <a:rPr lang="lv-LV" sz="2000" dirty="0" smtClean="0"/>
              <a:t>Robežnosacījumi – uz virsmas tiek uzdots ūdens vecums 0.</a:t>
            </a:r>
          </a:p>
          <a:p>
            <a:endParaRPr lang="lv-LV" sz="2000" dirty="0" smtClean="0"/>
          </a:p>
          <a:p>
            <a:r>
              <a:rPr lang="lv-LV" sz="2000" dirty="0" smtClean="0"/>
              <a:t>Pārneses vienādojumā tiek pievienots iekšējais avots, kas katrā laika palielina C par laika soļa garumu (dienās).</a:t>
            </a:r>
          </a:p>
          <a:p>
            <a:endParaRPr lang="lv-LV" sz="2000" dirty="0" smtClean="0"/>
          </a:p>
          <a:p>
            <a:r>
              <a:rPr lang="lv-LV" sz="2000" dirty="0" smtClean="0"/>
              <a:t>Atrisinājuma stacionārajā stāvoklī  C sakrīt ar ūdens vecumu</a:t>
            </a:r>
          </a:p>
        </p:txBody>
      </p:sp>
      <p:graphicFrame>
        <p:nvGraphicFramePr>
          <p:cNvPr id="573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4705576"/>
              </p:ext>
            </p:extLst>
          </p:nvPr>
        </p:nvGraphicFramePr>
        <p:xfrm>
          <a:off x="707390" y="4653136"/>
          <a:ext cx="6845300" cy="124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name="Equation" r:id="rId3" imgW="2794000" imgH="508000" progId="Equation.3">
                  <p:embed/>
                </p:oleObj>
              </mc:Choice>
              <mc:Fallback>
                <p:oleObj name="Equation" r:id="rId3" imgW="2794000" imgH="508000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390" y="4653136"/>
                        <a:ext cx="6845300" cy="124618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/>
          <p:nvPr/>
        </p:nvSpPr>
        <p:spPr>
          <a:xfrm>
            <a:off x="6991847" y="4886960"/>
            <a:ext cx="833120" cy="8229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384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62560" y="0"/>
            <a:ext cx="8747760" cy="523220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000" rIns="90000">
            <a:spAutoFit/>
          </a:bodyPr>
          <a:lstStyle/>
          <a:p>
            <a:r>
              <a:rPr lang="lv-LV" sz="2800" b="1" dirty="0" smtClean="0">
                <a:latin typeface="Times New Roman" pitchFamily="18" charset="0"/>
              </a:rPr>
              <a:t>Ievads -  pazemes ūdeņu modelēšana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2240" y="628922"/>
            <a:ext cx="8839200" cy="2308324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lv-LV" sz="2400" dirty="0" smtClean="0">
                <a:latin typeface="Times New Roman" pitchFamily="18" charset="0"/>
                <a:cs typeface="Times New Roman" pitchFamily="18" charset="0"/>
              </a:rPr>
              <a:t>BAB datormodelis ataino:</a:t>
            </a:r>
          </a:p>
          <a:p>
            <a:pPr marL="457200" lvl="0" indent="-457200">
              <a:buAutoNum type="arabicPeriod"/>
            </a:pPr>
            <a:r>
              <a:rPr lang="lv-LV" sz="2400" dirty="0" smtClean="0">
                <a:latin typeface="Times New Roman" pitchFamily="18" charset="0"/>
                <a:cs typeface="Times New Roman" pitchFamily="18" charset="0"/>
              </a:rPr>
              <a:t>BAB pazemes uzbūvi</a:t>
            </a:r>
          </a:p>
          <a:p>
            <a:pPr marL="457200" lvl="0" indent="-457200">
              <a:buAutoNum type="arabicPeriod"/>
            </a:pPr>
            <a:r>
              <a:rPr lang="lv-LV" sz="2400" dirty="0" smtClean="0">
                <a:latin typeface="Times New Roman" pitchFamily="18" charset="0"/>
                <a:cs typeface="Times New Roman" pitchFamily="18" charset="0"/>
              </a:rPr>
              <a:t>BAB pazemes ūdens plūsmas</a:t>
            </a:r>
          </a:p>
          <a:p>
            <a:pPr marL="457200" lvl="0" indent="-457200">
              <a:buAutoNum type="arabicPeriod"/>
            </a:pPr>
            <a:r>
              <a:rPr lang="lv-LV" sz="2400" dirty="0" smtClean="0">
                <a:latin typeface="Times New Roman" pitchFamily="18" charset="0"/>
                <a:cs typeface="Times New Roman" pitchFamily="18" charset="0"/>
              </a:rPr>
              <a:t>BAB pazemes ūdenī esošo vielu plūsmas un to transformāciju</a:t>
            </a:r>
          </a:p>
          <a:p>
            <a:pPr lvl="0"/>
            <a:r>
              <a:rPr lang="lv-LV" sz="2400" dirty="0" smtClean="0">
                <a:latin typeface="Times New Roman" pitchFamily="18" charset="0"/>
                <a:cs typeface="Times New Roman" pitchFamily="18" charset="0"/>
              </a:rPr>
              <a:t>Visu modeļa funkcionēšanai nepieciešamo objektu (dati, programmas, vienādojumi,...) kopu sauksim par </a:t>
            </a:r>
            <a:r>
              <a:rPr lang="lv-LV" sz="2400" b="1" u="sng" dirty="0" smtClean="0">
                <a:latin typeface="Times New Roman" pitchFamily="18" charset="0"/>
                <a:cs typeface="Times New Roman" pitchFamily="18" charset="0"/>
              </a:rPr>
              <a:t>modeļu sistēmu</a:t>
            </a:r>
            <a:r>
              <a:rPr lang="lv-LV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42240" y="3003232"/>
            <a:ext cx="8768080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4">
              <a:spcBef>
                <a:spcPts val="0"/>
              </a:spcBef>
              <a:buFont typeface="Arial" charset="0"/>
              <a:buChar char="•"/>
            </a:pPr>
            <a:r>
              <a:rPr lang="lv-LV" sz="2400" b="1" i="0" baseline="0" dirty="0">
                <a:latin typeface="Times New Roman" pitchFamily="18" charset="0"/>
                <a:cs typeface="Times New Roman" pitchFamily="18" charset="0"/>
              </a:rPr>
              <a:t>Ģeometriskais</a:t>
            </a:r>
            <a:r>
              <a:rPr lang="lv-LV" sz="2400" i="0" baseline="0" dirty="0">
                <a:latin typeface="Times New Roman" pitchFamily="18" charset="0"/>
                <a:cs typeface="Times New Roman" pitchFamily="18" charset="0"/>
              </a:rPr>
              <a:t> modelis</a:t>
            </a:r>
          </a:p>
          <a:p>
            <a:pPr marL="0" lvl="4">
              <a:spcBef>
                <a:spcPts val="0"/>
              </a:spcBef>
              <a:buFont typeface="Arial" charset="0"/>
              <a:buChar char="•"/>
            </a:pPr>
            <a:r>
              <a:rPr lang="lv-LV" sz="2400" i="0" baseline="0" dirty="0">
                <a:latin typeface="Times New Roman" pitchFamily="18" charset="0"/>
                <a:cs typeface="Times New Roman" pitchFamily="18" charset="0"/>
              </a:rPr>
              <a:t>Pazemes ūdens </a:t>
            </a:r>
            <a:r>
              <a:rPr lang="lv-LV" sz="2400" b="1" i="0" baseline="0" dirty="0">
                <a:latin typeface="Times New Roman" pitchFamily="18" charset="0"/>
                <a:cs typeface="Times New Roman" pitchFamily="18" charset="0"/>
              </a:rPr>
              <a:t>filtrācijas</a:t>
            </a:r>
            <a:r>
              <a:rPr lang="lv-LV" sz="2400" i="0" baseline="0" dirty="0">
                <a:latin typeface="Times New Roman" pitchFamily="18" charset="0"/>
                <a:cs typeface="Times New Roman" pitchFamily="18" charset="0"/>
              </a:rPr>
              <a:t> modelis</a:t>
            </a:r>
          </a:p>
          <a:p>
            <a:pPr marL="0" lvl="4">
              <a:spcBef>
                <a:spcPts val="0"/>
              </a:spcBef>
              <a:buFont typeface="Arial" charset="0"/>
              <a:buChar char="•"/>
            </a:pPr>
            <a:r>
              <a:rPr lang="lv-LV" sz="2400" i="0" baseline="0" dirty="0">
                <a:latin typeface="Times New Roman" pitchFamily="18" charset="0"/>
                <a:cs typeface="Times New Roman" pitchFamily="18" charset="0"/>
              </a:rPr>
              <a:t>Vielu pārneses un transformāciju </a:t>
            </a:r>
            <a:r>
              <a:rPr lang="lv-LV" sz="2400" i="0" baseline="0" dirty="0" smtClean="0">
                <a:latin typeface="Times New Roman" pitchFamily="18" charset="0"/>
                <a:cs typeface="Times New Roman" pitchFamily="18" charset="0"/>
              </a:rPr>
              <a:t>(“</a:t>
            </a:r>
            <a:r>
              <a:rPr lang="lv-LV" sz="2400" b="1" i="0" baseline="0" dirty="0">
                <a:latin typeface="Times New Roman" pitchFamily="18" charset="0"/>
                <a:cs typeface="Times New Roman" pitchFamily="18" charset="0"/>
              </a:rPr>
              <a:t>ķīmijas</a:t>
            </a:r>
            <a:r>
              <a:rPr lang="lv-LV" sz="2400" i="0" baseline="0" dirty="0">
                <a:latin typeface="Times New Roman" pitchFamily="18" charset="0"/>
                <a:cs typeface="Times New Roman" pitchFamily="18" charset="0"/>
              </a:rPr>
              <a:t>”) modelis</a:t>
            </a:r>
          </a:p>
          <a:p>
            <a:pPr marL="0" lvl="4">
              <a:spcBef>
                <a:spcPts val="0"/>
              </a:spcBef>
              <a:buFont typeface="Arial" charset="0"/>
              <a:buChar char="•"/>
            </a:pPr>
            <a:r>
              <a:rPr lang="lv-LV" sz="2400" b="1" i="0" baseline="0" dirty="0">
                <a:latin typeface="Times New Roman" pitchFamily="18" charset="0"/>
                <a:cs typeface="Times New Roman" pitchFamily="18" charset="0"/>
              </a:rPr>
              <a:t>Hidroloģiskais</a:t>
            </a:r>
            <a:r>
              <a:rPr lang="lv-LV" sz="2400" i="0" baseline="0" dirty="0">
                <a:latin typeface="Times New Roman" pitchFamily="18" charset="0"/>
                <a:cs typeface="Times New Roman" pitchFamily="18" charset="0"/>
              </a:rPr>
              <a:t> modelis</a:t>
            </a:r>
          </a:p>
          <a:p>
            <a:pPr marL="0" lvl="4">
              <a:spcBef>
                <a:spcPts val="0"/>
              </a:spcBef>
              <a:buFont typeface="Arial" charset="0"/>
              <a:buChar char="•"/>
            </a:pPr>
            <a:r>
              <a:rPr lang="lv-LV" sz="2400" b="1" i="0" baseline="0" dirty="0" smtClean="0">
                <a:latin typeface="Times New Roman" pitchFamily="18" charset="0"/>
                <a:cs typeface="Times New Roman" pitchFamily="18" charset="0"/>
              </a:rPr>
              <a:t>Dati</a:t>
            </a:r>
            <a:r>
              <a:rPr lang="lv-LV" sz="2400" i="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2400" i="0" baseline="0" dirty="0">
                <a:latin typeface="Times New Roman" pitchFamily="18" charset="0"/>
                <a:cs typeface="Times New Roman" pitchFamily="18" charset="0"/>
              </a:rPr>
              <a:t>un to organizācija</a:t>
            </a:r>
          </a:p>
          <a:p>
            <a:pPr marL="0" lvl="4">
              <a:spcBef>
                <a:spcPts val="0"/>
              </a:spcBef>
              <a:buFont typeface="Arial" charset="0"/>
              <a:buChar char="•"/>
            </a:pPr>
            <a:r>
              <a:rPr lang="lv-LV" sz="2400" b="1" i="0" baseline="0" dirty="0">
                <a:latin typeface="Times New Roman" pitchFamily="18" charset="0"/>
                <a:cs typeface="Times New Roman" pitchFamily="18" charset="0"/>
              </a:rPr>
              <a:t>Programmatūra</a:t>
            </a:r>
            <a:r>
              <a:rPr lang="lv-LV" sz="2400" i="0" baseline="0" dirty="0">
                <a:latin typeface="Times New Roman" pitchFamily="18" charset="0"/>
                <a:cs typeface="Times New Roman" pitchFamily="18" charset="0"/>
              </a:rPr>
              <a:t> – datu apstrāde, </a:t>
            </a:r>
            <a:r>
              <a:rPr lang="lv-LV" sz="2400" i="0" baseline="0" dirty="0" smtClean="0">
                <a:latin typeface="Times New Roman" pitchFamily="18" charset="0"/>
                <a:cs typeface="Times New Roman" pitchFamily="18" charset="0"/>
              </a:rPr>
              <a:t>preprocesors</a:t>
            </a:r>
            <a:r>
              <a:rPr lang="lv-LV" sz="2400" i="0" baseline="0" dirty="0">
                <a:latin typeface="Times New Roman" pitchFamily="18" charset="0"/>
                <a:cs typeface="Times New Roman" pitchFamily="18" charset="0"/>
              </a:rPr>
              <a:t>, rezultātu vizualizācija</a:t>
            </a:r>
          </a:p>
          <a:p>
            <a:pPr marL="0" lvl="4">
              <a:spcBef>
                <a:spcPts val="0"/>
              </a:spcBef>
              <a:buFont typeface="Arial" charset="0"/>
              <a:buChar char="•"/>
            </a:pPr>
            <a:r>
              <a:rPr lang="lv-LV" sz="2400" i="0" baseline="0" dirty="0">
                <a:latin typeface="Times New Roman" pitchFamily="18" charset="0"/>
                <a:cs typeface="Times New Roman" pitchFamily="18" charset="0"/>
              </a:rPr>
              <a:t>Modeļu </a:t>
            </a:r>
            <a:r>
              <a:rPr lang="lv-LV" sz="2400" b="1" i="0" baseline="0" dirty="0">
                <a:latin typeface="Times New Roman" pitchFamily="18" charset="0"/>
                <a:cs typeface="Times New Roman" pitchFamily="18" charset="0"/>
              </a:rPr>
              <a:t>kalibrācijas</a:t>
            </a:r>
            <a:r>
              <a:rPr lang="lv-LV" sz="2400" i="0" baseline="0" dirty="0">
                <a:latin typeface="Times New Roman" pitchFamily="18" charset="0"/>
                <a:cs typeface="Times New Roman" pitchFamily="18" charset="0"/>
              </a:rPr>
              <a:t> metodes</a:t>
            </a:r>
          </a:p>
          <a:p>
            <a:pPr marL="0" lvl="4">
              <a:spcBef>
                <a:spcPts val="0"/>
              </a:spcBef>
              <a:buFont typeface="Arial" charset="0"/>
              <a:buChar char="•"/>
            </a:pPr>
            <a:r>
              <a:rPr lang="lv-LV" sz="2400" i="0" baseline="0" dirty="0" smtClean="0">
                <a:latin typeface="Times New Roman" pitchFamily="18" charset="0"/>
                <a:cs typeface="Times New Roman" pitchFamily="18" charset="0"/>
              </a:rPr>
              <a:t>Aprēķinu </a:t>
            </a:r>
            <a:r>
              <a:rPr lang="lv-LV" sz="2400" b="1" i="0" baseline="0" dirty="0">
                <a:latin typeface="Times New Roman" pitchFamily="18" charset="0"/>
                <a:cs typeface="Times New Roman" pitchFamily="18" charset="0"/>
              </a:rPr>
              <a:t>varianti</a:t>
            </a:r>
            <a:r>
              <a:rPr lang="lv-LV" sz="2400" i="0" baseline="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3052426"/>
            <a:ext cx="636452" cy="52816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/>
          <a:srcRect t="11698" r="1805" b="10140"/>
          <a:stretch/>
        </p:blipFill>
        <p:spPr bwMode="auto">
          <a:xfrm>
            <a:off x="7778243" y="5859104"/>
            <a:ext cx="967247" cy="4372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15027" t="4250" r="20733" b="3707"/>
          <a:stretch>
            <a:fillRect/>
          </a:stretch>
        </p:blipFill>
        <p:spPr bwMode="auto">
          <a:xfrm>
            <a:off x="7650008" y="3638354"/>
            <a:ext cx="819013" cy="597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t="13916" b="11987"/>
          <a:stretch>
            <a:fillRect/>
          </a:stretch>
        </p:blipFill>
        <p:spPr bwMode="auto">
          <a:xfrm>
            <a:off x="7026723" y="5248845"/>
            <a:ext cx="751520" cy="4404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5792" y="5293976"/>
            <a:ext cx="1211520" cy="4111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77076" y="4658013"/>
            <a:ext cx="931776" cy="7163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852" y="4311773"/>
            <a:ext cx="1155604" cy="6186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731" y="3121245"/>
            <a:ext cx="1927581" cy="355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 descr="BABinfilt2.PNG"/>
          <p:cNvPicPr>
            <a:picLocks noChangeAspect="1"/>
          </p:cNvPicPr>
          <p:nvPr/>
        </p:nvPicPr>
        <p:blipFill>
          <a:blip r:embed="rId10" cstate="print"/>
          <a:srcRect r="3326"/>
          <a:stretch>
            <a:fillRect/>
          </a:stretch>
        </p:blipFill>
        <p:spPr>
          <a:xfrm>
            <a:off x="4620362" y="4158178"/>
            <a:ext cx="590282" cy="5532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506" y="4235594"/>
            <a:ext cx="934069" cy="6220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20362" y="5232213"/>
            <a:ext cx="924207" cy="5917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61840" y="5896359"/>
            <a:ext cx="885994" cy="5231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4" cstate="print"/>
          <a:srcRect l="24715" t="16777" r="7117" b="3850"/>
          <a:stretch>
            <a:fillRect/>
          </a:stretch>
        </p:blipFill>
        <p:spPr bwMode="auto">
          <a:xfrm>
            <a:off x="7026723" y="3024171"/>
            <a:ext cx="641621" cy="58249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138" y="5752544"/>
            <a:ext cx="1061895" cy="6670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9" descr="http://pumawiki.lu.lv/lib/exe/fetch.php?cache=&amp;w=525&amp;h=700&amp;media=p3021410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 t="11549" r="12067" b="10207"/>
          <a:stretch>
            <a:fillRect/>
          </a:stretch>
        </p:blipFill>
        <p:spPr bwMode="auto">
          <a:xfrm>
            <a:off x="4533457" y="3024171"/>
            <a:ext cx="426643" cy="506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4713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1698" r="1805" b="10140"/>
          <a:stretch/>
        </p:blipFill>
        <p:spPr bwMode="auto">
          <a:xfrm>
            <a:off x="564624" y="764704"/>
            <a:ext cx="6554634" cy="2963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0742" r="2080" b="12870"/>
          <a:stretch/>
        </p:blipFill>
        <p:spPr bwMode="auto">
          <a:xfrm>
            <a:off x="561441" y="3745157"/>
            <a:ext cx="6536278" cy="289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-1550"/>
            <a:ext cx="4910304" cy="461665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000" rIns="90000">
            <a:spAutoFit/>
          </a:bodyPr>
          <a:lstStyle/>
          <a:p>
            <a:r>
              <a:rPr lang="lv-LV" sz="2400" b="1" noProof="1" smtClean="0">
                <a:latin typeface="+mj-lt"/>
              </a:rPr>
              <a:t>Ūdens vecuma aprēķini - koncepcija</a:t>
            </a:r>
            <a:endParaRPr lang="en-US" sz="2400" b="1" noProof="1" smtClean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35916" y="2891009"/>
            <a:ext cx="1984935" cy="120032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 smtClean="0"/>
              <a:t>PZŪL un ātruma virziens Dienvidu-Ziemeļu griezumā</a:t>
            </a:r>
            <a:endParaRPr lang="lv-LV" dirty="0"/>
          </a:p>
        </p:txBody>
      </p:sp>
      <p:grpSp>
        <p:nvGrpSpPr>
          <p:cNvPr id="5" name="Group 15"/>
          <p:cNvGrpSpPr/>
          <p:nvPr/>
        </p:nvGrpSpPr>
        <p:grpSpPr>
          <a:xfrm>
            <a:off x="4858044" y="478306"/>
            <a:ext cx="1632857" cy="1320208"/>
            <a:chOff x="637109" y="1144024"/>
            <a:chExt cx="1632857" cy="944856"/>
          </a:xfrm>
        </p:grpSpPr>
        <p:sp>
          <p:nvSpPr>
            <p:cNvPr id="6" name="Oval 5"/>
            <p:cNvSpPr/>
            <p:nvPr/>
          </p:nvSpPr>
          <p:spPr>
            <a:xfrm>
              <a:off x="637109" y="1452065"/>
              <a:ext cx="1632857" cy="636815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4979" y="1144024"/>
              <a:ext cx="1551214" cy="264326"/>
            </a:xfrm>
            <a:prstGeom prst="rect">
              <a:avLst/>
            </a:prstGeom>
            <a:solidFill>
              <a:srgbClr val="A1DFED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lv-LV"/>
              </a:defPPr>
            </a:lstStyle>
            <a:p>
              <a:r>
                <a:rPr lang="lv-LV" dirty="0"/>
                <a:t>Vecs ūdens</a:t>
              </a:r>
            </a:p>
          </p:txBody>
        </p:sp>
      </p:grpSp>
      <p:grpSp>
        <p:nvGrpSpPr>
          <p:cNvPr id="8" name="Group 16"/>
          <p:cNvGrpSpPr/>
          <p:nvPr/>
        </p:nvGrpSpPr>
        <p:grpSpPr>
          <a:xfrm>
            <a:off x="179512" y="536235"/>
            <a:ext cx="2200236" cy="1009300"/>
            <a:chOff x="27112" y="383835"/>
            <a:chExt cx="2200236" cy="1009300"/>
          </a:xfrm>
        </p:grpSpPr>
        <p:sp>
          <p:nvSpPr>
            <p:cNvPr id="9" name="Oval 8"/>
            <p:cNvSpPr/>
            <p:nvPr/>
          </p:nvSpPr>
          <p:spPr>
            <a:xfrm>
              <a:off x="594491" y="756320"/>
              <a:ext cx="1632857" cy="6368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112" y="383835"/>
              <a:ext cx="1551214" cy="369332"/>
            </a:xfrm>
            <a:prstGeom prst="rect">
              <a:avLst/>
            </a:prstGeom>
            <a:solidFill>
              <a:srgbClr val="F8D7D4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lv-LV"/>
              </a:defPPr>
            </a:lstStyle>
            <a:p>
              <a:r>
                <a:rPr lang="lv-LV" dirty="0"/>
                <a:t>Jauns ūdens</a:t>
              </a:r>
            </a:p>
          </p:txBody>
        </p:sp>
      </p:grpSp>
      <p:sp>
        <p:nvSpPr>
          <p:cNvPr id="11" name="Curved Up Arrow 10"/>
          <p:cNvSpPr/>
          <p:nvPr/>
        </p:nvSpPr>
        <p:spPr>
          <a:xfrm>
            <a:off x="1611934" y="1772816"/>
            <a:ext cx="4114800" cy="112667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3043" y="1216833"/>
            <a:ext cx="1872208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1600" dirty="0" smtClean="0"/>
              <a:t>Advekcija – pārnese ar ūdens plūsmu</a:t>
            </a:r>
            <a:endParaRPr lang="lv-LV" sz="1600" dirty="0"/>
          </a:p>
        </p:txBody>
      </p:sp>
      <p:sp>
        <p:nvSpPr>
          <p:cNvPr id="14" name="Oval 13"/>
          <p:cNvSpPr/>
          <p:nvPr/>
        </p:nvSpPr>
        <p:spPr>
          <a:xfrm>
            <a:off x="2306339" y="5637318"/>
            <a:ext cx="2702379" cy="88979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5" name="TextBox 14"/>
          <p:cNvSpPr txBox="1"/>
          <p:nvPr/>
        </p:nvSpPr>
        <p:spPr>
          <a:xfrm>
            <a:off x="5080999" y="5897550"/>
            <a:ext cx="1551214" cy="369332"/>
          </a:xfrm>
          <a:prstGeom prst="rect">
            <a:avLst/>
          </a:prstGeom>
          <a:solidFill>
            <a:srgbClr val="A1DFED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lv-LV"/>
            </a:defPPr>
          </a:lstStyle>
          <a:p>
            <a:r>
              <a:rPr lang="lv-LV" dirty="0"/>
              <a:t>Vecs ūdens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29820" y="3645024"/>
            <a:ext cx="6361082" cy="922789"/>
            <a:chOff x="334178" y="1355047"/>
            <a:chExt cx="1550853" cy="922789"/>
          </a:xfrm>
        </p:grpSpPr>
        <p:sp>
          <p:nvSpPr>
            <p:cNvPr id="17" name="Oval 16"/>
            <p:cNvSpPr/>
            <p:nvPr/>
          </p:nvSpPr>
          <p:spPr>
            <a:xfrm>
              <a:off x="515679" y="1641021"/>
              <a:ext cx="1369352" cy="6368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4178" y="1355047"/>
              <a:ext cx="363001" cy="369332"/>
            </a:xfrm>
            <a:prstGeom prst="rect">
              <a:avLst/>
            </a:prstGeom>
            <a:solidFill>
              <a:srgbClr val="F8D7D4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lv-LV"/>
              </a:defPPr>
            </a:lstStyle>
            <a:p>
              <a:r>
                <a:rPr lang="lv-LV" dirty="0"/>
                <a:t>Jauns ūdens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119258" y="4829738"/>
            <a:ext cx="1680752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lv-LV"/>
            </a:defPPr>
            <a:lvl1pPr>
              <a:defRPr sz="1600"/>
            </a:lvl1pPr>
          </a:lstStyle>
          <a:p>
            <a:r>
              <a:rPr lang="lv-LV" dirty="0"/>
              <a:t>Difūzija rada ūdens masu sajaukšanos</a:t>
            </a:r>
          </a:p>
        </p:txBody>
      </p:sp>
      <p:sp>
        <p:nvSpPr>
          <p:cNvPr id="20" name="Up-Down Arrow 19"/>
          <p:cNvSpPr/>
          <p:nvPr/>
        </p:nvSpPr>
        <p:spPr>
          <a:xfrm>
            <a:off x="3367874" y="4596211"/>
            <a:ext cx="579311" cy="104759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9378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603" y="-19598"/>
            <a:ext cx="8677656" cy="4928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51520" y="5803"/>
            <a:ext cx="6302828" cy="461665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000" rIns="90000">
            <a:spAutoFit/>
          </a:bodyPr>
          <a:lstStyle/>
          <a:p>
            <a:r>
              <a:rPr lang="lv-LV" sz="2400" b="1" noProof="1">
                <a:latin typeface="+mj-lt"/>
              </a:rPr>
              <a:t>Ūdens vecuma </a:t>
            </a:r>
            <a:r>
              <a:rPr lang="lv-LV" sz="2400" b="1" noProof="1" smtClean="0">
                <a:latin typeface="+mj-lt"/>
              </a:rPr>
              <a:t>aprēķini</a:t>
            </a:r>
            <a:endParaRPr lang="en-US" sz="2400" b="1" noProof="1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0739" y="4908637"/>
            <a:ext cx="2952328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lv-LV"/>
            </a:defPPr>
            <a:lvl1pPr>
              <a:defRPr sz="1600"/>
            </a:lvl1pPr>
          </a:lstStyle>
          <a:p>
            <a:r>
              <a:rPr lang="lv-LV" dirty="0" smtClean="0"/>
              <a:t>1e9 </a:t>
            </a:r>
            <a:r>
              <a:rPr lang="lv-LV" dirty="0"/>
              <a:t>dienas ~</a:t>
            </a:r>
            <a:r>
              <a:rPr lang="lv-LV" dirty="0" smtClean="0"/>
              <a:t> 2.7 </a:t>
            </a:r>
            <a:r>
              <a:rPr lang="lv-LV" dirty="0"/>
              <a:t>miljoni </a:t>
            </a:r>
            <a:r>
              <a:rPr lang="lv-LV" dirty="0" smtClean="0"/>
              <a:t>gadu</a:t>
            </a:r>
            <a:endParaRPr lang="lv-LV" dirty="0"/>
          </a:p>
        </p:txBody>
      </p:sp>
      <p:sp>
        <p:nvSpPr>
          <p:cNvPr id="6" name="TextBox 5"/>
          <p:cNvSpPr txBox="1"/>
          <p:nvPr/>
        </p:nvSpPr>
        <p:spPr>
          <a:xfrm>
            <a:off x="92594" y="5077914"/>
            <a:ext cx="5847558" cy="147732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lv-LV" dirty="0" smtClean="0"/>
              <a:t>Ūdens vecums jāinterpretē kā ūdens uzturēšanās ilgums iežos, </a:t>
            </a:r>
            <a:r>
              <a:rPr lang="lv-LV" u="sng" dirty="0" smtClean="0"/>
              <a:t>nemainoties ārējiem apstākļiem</a:t>
            </a:r>
            <a:endParaRPr lang="lv-LV" u="sng" dirty="0"/>
          </a:p>
          <a:p>
            <a:pPr marL="285750" indent="-285750">
              <a:buFont typeface="Arial" pitchFamily="34" charset="0"/>
              <a:buChar char="•"/>
            </a:pPr>
            <a:r>
              <a:rPr lang="lv-LV" dirty="0" smtClean="0"/>
              <a:t>Visvecākais ūdens iežos zem jūras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lv-LV" dirty="0" smtClean="0"/>
              <a:t>Difūzija izlīdzina vecuma atšķirības starp vadošajiem slāņiem un sprostslāņiem</a:t>
            </a:r>
            <a:endParaRPr lang="lv-LV" dirty="0"/>
          </a:p>
        </p:txBody>
      </p:sp>
      <p:sp>
        <p:nvSpPr>
          <p:cNvPr id="7" name="TextBox 6"/>
          <p:cNvSpPr txBox="1"/>
          <p:nvPr/>
        </p:nvSpPr>
        <p:spPr>
          <a:xfrm>
            <a:off x="81682" y="4327176"/>
            <a:ext cx="5426422" cy="646331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dirty="0"/>
              <a:t>Ūdens vecums stacionārā stāvoklī (dienās) </a:t>
            </a:r>
            <a:r>
              <a:rPr lang="lv-LV" dirty="0" smtClean="0"/>
              <a:t>un ātruma virziens Dienvidu-Ziemeļu griezumā</a:t>
            </a:r>
            <a:endParaRPr lang="lv-LV" dirty="0"/>
          </a:p>
        </p:txBody>
      </p:sp>
      <p:grpSp>
        <p:nvGrpSpPr>
          <p:cNvPr id="8" name="Group 15"/>
          <p:cNvGrpSpPr/>
          <p:nvPr/>
        </p:nvGrpSpPr>
        <p:grpSpPr>
          <a:xfrm>
            <a:off x="5220229" y="1522148"/>
            <a:ext cx="3306308" cy="889795"/>
            <a:chOff x="637109" y="1452065"/>
            <a:chExt cx="3306308" cy="636815"/>
          </a:xfrm>
        </p:grpSpPr>
        <p:sp>
          <p:nvSpPr>
            <p:cNvPr id="9" name="Oval 8"/>
            <p:cNvSpPr/>
            <p:nvPr/>
          </p:nvSpPr>
          <p:spPr>
            <a:xfrm>
              <a:off x="637109" y="1452065"/>
              <a:ext cx="1632857" cy="636815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92203" y="1452065"/>
              <a:ext cx="1551214" cy="418516"/>
            </a:xfrm>
            <a:prstGeom prst="rect">
              <a:avLst/>
            </a:prstGeom>
            <a:solidFill>
              <a:srgbClr val="A1DFED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lv-LV"/>
              </a:defPPr>
            </a:lstStyle>
            <a:p>
              <a:r>
                <a:rPr lang="lv-LV" sz="1600" dirty="0" smtClean="0"/>
                <a:t>~1-2 miljoni gadu</a:t>
              </a:r>
              <a:endParaRPr lang="lv-LV" sz="1600" dirty="0"/>
            </a:p>
          </p:txBody>
        </p:sp>
      </p:grpSp>
      <p:grpSp>
        <p:nvGrpSpPr>
          <p:cNvPr id="11" name="Group 15"/>
          <p:cNvGrpSpPr/>
          <p:nvPr/>
        </p:nvGrpSpPr>
        <p:grpSpPr>
          <a:xfrm>
            <a:off x="782635" y="1234093"/>
            <a:ext cx="1920889" cy="1778731"/>
            <a:chOff x="349077" y="1452065"/>
            <a:chExt cx="1920889" cy="1273015"/>
          </a:xfrm>
        </p:grpSpPr>
        <p:sp>
          <p:nvSpPr>
            <p:cNvPr id="12" name="Oval 11"/>
            <p:cNvSpPr/>
            <p:nvPr/>
          </p:nvSpPr>
          <p:spPr>
            <a:xfrm>
              <a:off x="637109" y="1452065"/>
              <a:ext cx="1632857" cy="636815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9077" y="2306564"/>
              <a:ext cx="1551214" cy="418516"/>
            </a:xfrm>
            <a:prstGeom prst="rect">
              <a:avLst/>
            </a:prstGeom>
            <a:solidFill>
              <a:srgbClr val="A1DFED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lv-LV"/>
              </a:defPPr>
            </a:lstStyle>
            <a:p>
              <a:r>
                <a:rPr lang="lv-LV" sz="1600" dirty="0" smtClean="0"/>
                <a:t>~20-50 tūkstoši gadu</a:t>
              </a:r>
              <a:endParaRPr lang="lv-LV" sz="16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737540" y="4481065"/>
            <a:ext cx="2952328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lv-LV"/>
            </a:defPPr>
            <a:lvl1pPr>
              <a:defRPr sz="1600"/>
            </a:lvl1pPr>
          </a:lstStyle>
          <a:p>
            <a:r>
              <a:rPr lang="lv-LV" dirty="0" smtClean="0"/>
              <a:t>1e7 </a:t>
            </a:r>
            <a:r>
              <a:rPr lang="lv-LV" dirty="0"/>
              <a:t>dienas ~</a:t>
            </a:r>
            <a:r>
              <a:rPr lang="lv-LV" dirty="0" smtClean="0"/>
              <a:t> </a:t>
            </a:r>
            <a:r>
              <a:rPr lang="lv-LV" dirty="0"/>
              <a:t>27 tūkstoši gadu </a:t>
            </a:r>
          </a:p>
        </p:txBody>
      </p:sp>
      <p:sp>
        <p:nvSpPr>
          <p:cNvPr id="28" name="Bent-Up Arrow 27"/>
          <p:cNvSpPr/>
          <p:nvPr/>
        </p:nvSpPr>
        <p:spPr>
          <a:xfrm rot="10800000" flipH="1">
            <a:off x="8604447" y="1364707"/>
            <a:ext cx="388620" cy="3543927"/>
          </a:xfrm>
          <a:prstGeom prst="bentUpArrow">
            <a:avLst>
              <a:gd name="adj1" fmla="val 26254"/>
              <a:gd name="adj2" fmla="val 22239"/>
              <a:gd name="adj3" fmla="val 38860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Bent-Up Arrow 29"/>
          <p:cNvSpPr/>
          <p:nvPr/>
        </p:nvSpPr>
        <p:spPr>
          <a:xfrm rot="10800000">
            <a:off x="7282877" y="2293812"/>
            <a:ext cx="468053" cy="2177694"/>
          </a:xfrm>
          <a:prstGeom prst="bentUpArrow">
            <a:avLst>
              <a:gd name="adj1" fmla="val 26254"/>
              <a:gd name="adj2" fmla="val 22239"/>
              <a:gd name="adj3" fmla="val 38860"/>
            </a:avLst>
          </a:prstGeom>
          <a:solidFill>
            <a:srgbClr val="A4D42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102305" y="5661248"/>
            <a:ext cx="2937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/>
              <a:t>Aprēķins bāzēts uz stacionāras plūsmas aprēķiniem, tādēļ zonās, kur vecums lielāks par stacionāras plūsmas eksistēšanas laiku (pēc ledus laikmeta), atrisinājums var nebūt pareizs</a:t>
            </a:r>
            <a:endParaRPr lang="lv-LV" sz="1200" dirty="0"/>
          </a:p>
        </p:txBody>
      </p:sp>
    </p:spTree>
    <p:extLst>
      <p:ext uri="{BB962C8B-B14F-4D97-AF65-F5344CB8AC3E}">
        <p14:creationId xmlns:p14="http://schemas.microsoft.com/office/powerpoint/2010/main" val="6336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5027" t="4250" r="20733" b="3707"/>
          <a:stretch>
            <a:fillRect/>
          </a:stretch>
        </p:blipFill>
        <p:spPr bwMode="auto">
          <a:xfrm>
            <a:off x="939148" y="332656"/>
            <a:ext cx="6838438" cy="498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7706" y="5823861"/>
            <a:ext cx="4433207" cy="646331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lv-LV"/>
            </a:defPPr>
          </a:lstStyle>
          <a:p>
            <a:r>
              <a:rPr lang="lv-LV" dirty="0"/>
              <a:t>Ūdens vecums stacionārā stāvoklī (dienās) D2gr-D2rzpr</a:t>
            </a:r>
          </a:p>
        </p:txBody>
      </p:sp>
      <p:sp>
        <p:nvSpPr>
          <p:cNvPr id="6" name="Down Arrow 5"/>
          <p:cNvSpPr/>
          <p:nvPr/>
        </p:nvSpPr>
        <p:spPr>
          <a:xfrm>
            <a:off x="5902779" y="2253342"/>
            <a:ext cx="253092" cy="8817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Down Arrow 6"/>
          <p:cNvSpPr/>
          <p:nvPr/>
        </p:nvSpPr>
        <p:spPr>
          <a:xfrm rot="10800000">
            <a:off x="5214258" y="3540579"/>
            <a:ext cx="253092" cy="8817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8" name="Down Arrow 7"/>
          <p:cNvSpPr/>
          <p:nvPr/>
        </p:nvSpPr>
        <p:spPr>
          <a:xfrm rot="3947548">
            <a:off x="3959678" y="3282043"/>
            <a:ext cx="351065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17144" t="7324" r="24967" b="4069"/>
          <a:stretch>
            <a:fillRect/>
          </a:stretch>
        </p:blipFill>
        <p:spPr bwMode="auto">
          <a:xfrm>
            <a:off x="0" y="465598"/>
            <a:ext cx="3160369" cy="24619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51520" y="5803"/>
            <a:ext cx="6302828" cy="461665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000" rIns="90000">
            <a:spAutoFit/>
          </a:bodyPr>
          <a:lstStyle/>
          <a:p>
            <a:r>
              <a:rPr lang="lv-LV" sz="2400" b="1" noProof="1">
                <a:latin typeface="+mj-lt"/>
              </a:rPr>
              <a:t>Ūdens vecuma </a:t>
            </a:r>
            <a:r>
              <a:rPr lang="lv-LV" sz="2400" b="1" noProof="1" smtClean="0">
                <a:latin typeface="+mj-lt"/>
              </a:rPr>
              <a:t>aprēķini</a:t>
            </a:r>
            <a:endParaRPr lang="en-US" sz="2400" b="1" noProof="1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42303" y="1281085"/>
            <a:ext cx="1584176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lv-LV"/>
            </a:defPPr>
            <a:lvl1pPr>
              <a:defRPr sz="1600"/>
            </a:lvl1pPr>
          </a:lstStyle>
          <a:p>
            <a:r>
              <a:rPr lang="lv-LV" dirty="0" smtClean="0"/>
              <a:t>1e9 </a:t>
            </a:r>
            <a:r>
              <a:rPr lang="lv-LV" dirty="0"/>
              <a:t>dienas ~</a:t>
            </a:r>
            <a:r>
              <a:rPr lang="lv-LV" dirty="0" smtClean="0"/>
              <a:t> 2.7 </a:t>
            </a:r>
            <a:r>
              <a:rPr lang="lv-LV" dirty="0"/>
              <a:t>miljoni </a:t>
            </a:r>
            <a:r>
              <a:rPr lang="lv-LV" dirty="0" smtClean="0"/>
              <a:t>gadu</a:t>
            </a:r>
            <a:endParaRPr lang="lv-LV" dirty="0"/>
          </a:p>
        </p:txBody>
      </p:sp>
      <p:sp>
        <p:nvSpPr>
          <p:cNvPr id="12" name="TextBox 11"/>
          <p:cNvSpPr txBox="1"/>
          <p:nvPr/>
        </p:nvSpPr>
        <p:spPr>
          <a:xfrm>
            <a:off x="7206653" y="2410519"/>
            <a:ext cx="1584176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lv-LV"/>
            </a:defPPr>
            <a:lvl1pPr>
              <a:defRPr sz="1600"/>
            </a:lvl1pPr>
          </a:lstStyle>
          <a:p>
            <a:r>
              <a:rPr lang="lv-LV" dirty="0" smtClean="0"/>
              <a:t>1e7 </a:t>
            </a:r>
            <a:r>
              <a:rPr lang="lv-LV" dirty="0"/>
              <a:t>dienas ~</a:t>
            </a:r>
            <a:r>
              <a:rPr lang="lv-LV" dirty="0" smtClean="0"/>
              <a:t> </a:t>
            </a:r>
            <a:r>
              <a:rPr lang="lv-LV" dirty="0"/>
              <a:t>27 tūkstoši gadu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29993" y="5103674"/>
            <a:ext cx="4110681" cy="1754326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lv-LV" dirty="0" smtClean="0"/>
              <a:t>Ūdens vecums jāinterpretē kā ūdens uzturēšanās ilgums iežos, nemainoties ārējiem apstākļiem</a:t>
            </a:r>
            <a:endParaRPr lang="lv-LV" dirty="0"/>
          </a:p>
          <a:p>
            <a:pPr marL="285750" indent="-285750">
              <a:buFont typeface="Arial" pitchFamily="34" charset="0"/>
              <a:buChar char="•"/>
            </a:pPr>
            <a:r>
              <a:rPr lang="lv-LV" dirty="0" smtClean="0"/>
              <a:t>Jaunākais ūdens barošanās apgabalos, vecāks atslodzes apgabalos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53183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85128" y="121920"/>
            <a:ext cx="8294687" cy="523220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90000" rIns="90000">
            <a:spAutoFit/>
          </a:bodyPr>
          <a:lstStyle/>
          <a:p>
            <a:r>
              <a:rPr lang="lv-LV" sz="2800" b="1" dirty="0" smtClean="0">
                <a:latin typeface="Times New Roman" pitchFamily="18" charset="0"/>
              </a:rPr>
              <a:t>Kopsavilkums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93040" y="780136"/>
            <a:ext cx="8757920" cy="464742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lv-LV" sz="2400" b="1" dirty="0" smtClean="0">
                <a:latin typeface="Arial" pitchFamily="34" charset="0"/>
                <a:cs typeface="Arial" pitchFamily="34" charset="0"/>
              </a:rPr>
              <a:t>Modeļu sistēma:</a:t>
            </a:r>
          </a:p>
          <a:p>
            <a:pPr lvl="0"/>
            <a:endParaRPr lang="lv-LV" sz="2400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lv-LV" sz="2000" dirty="0" smtClean="0">
                <a:latin typeface="Arial" pitchFamily="34" charset="0"/>
                <a:cs typeface="Arial" pitchFamily="34" charset="0"/>
              </a:rPr>
              <a:t> Izveidota skripta valoda Python valodā ģeometriskās struktūras, aprēķinu ieejas datu sagatavošanas automatizēšanai. Visa modeļsistēmas uzbūve, tai skaitā ģeometriskais modelis, kalibrācija un aprēķinu veikšana reproducējama automātiski.</a:t>
            </a:r>
          </a:p>
          <a:p>
            <a:pPr lvl="0"/>
            <a:endParaRPr lang="lv-LV" sz="20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lv-LV" sz="2400" b="1" dirty="0" smtClean="0">
                <a:latin typeface="Arial" pitchFamily="34" charset="0"/>
                <a:cs typeface="Arial" pitchFamily="34" charset="0"/>
              </a:rPr>
              <a:t>Ģeometriskais modelis:</a:t>
            </a:r>
          </a:p>
          <a:p>
            <a:pPr lvl="0"/>
            <a:endParaRPr lang="lv-LV" sz="2400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lv-LV" sz="2000" dirty="0" smtClean="0">
                <a:latin typeface="Arial" pitchFamily="34" charset="0"/>
                <a:cs typeface="Arial" pitchFamily="34" charset="0"/>
              </a:rPr>
              <a:t> Izveidots BAB ģeoloģiskās struktūras ģeometrijas modelis ar 42 slāņiem.</a:t>
            </a:r>
          </a:p>
          <a:p>
            <a:pPr lvl="0"/>
            <a:r>
              <a:rPr lang="lv-LV" sz="2000" dirty="0">
                <a:latin typeface="Arial" pitchFamily="34" charset="0"/>
                <a:cs typeface="Arial" pitchFamily="34" charset="0"/>
              </a:rPr>
              <a:t> </a:t>
            </a:r>
            <a:endParaRPr lang="lv-LV" sz="2000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lv-LV" sz="2000" dirty="0" smtClean="0">
                <a:latin typeface="Arial" pitchFamily="34" charset="0"/>
                <a:cs typeface="Arial" pitchFamily="34" charset="0"/>
              </a:rPr>
              <a:t> Izstrādātas vairākas metodes ģeoloģiskās struktūras ģenerēšanai.</a:t>
            </a:r>
          </a:p>
          <a:p>
            <a:pPr lvl="0"/>
            <a:r>
              <a:rPr lang="lv-LV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0"/>
            <a:endParaRPr lang="lv-LV" sz="20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79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85128" y="121920"/>
            <a:ext cx="8294687" cy="523220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90000" rIns="90000">
            <a:spAutoFit/>
          </a:bodyPr>
          <a:lstStyle/>
          <a:p>
            <a:r>
              <a:rPr lang="lv-LV" sz="2800" b="1" dirty="0" smtClean="0">
                <a:latin typeface="Times New Roman" pitchFamily="18" charset="0"/>
              </a:rPr>
              <a:t>Kopsavilkums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93040" y="780136"/>
            <a:ext cx="8757920" cy="495520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lv-LV" sz="20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lv-LV" sz="2400" b="1" dirty="0" smtClean="0">
                <a:latin typeface="Arial" pitchFamily="34" charset="0"/>
                <a:cs typeface="Arial" pitchFamily="34" charset="0"/>
              </a:rPr>
              <a:t>Filtrācijas modelis:</a:t>
            </a:r>
          </a:p>
          <a:p>
            <a:pPr lvl="0"/>
            <a:endParaRPr lang="lv-LV" sz="2000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lv-LV" sz="2000" dirty="0">
                <a:latin typeface="Arial" pitchFamily="34" charset="0"/>
                <a:cs typeface="Arial" pitchFamily="34" charset="0"/>
              </a:rPr>
              <a:t>Veikta modeļa kalibrācija uz visiem pieejamajiem ūdenslīmeņu novērojumu datiem.</a:t>
            </a:r>
          </a:p>
          <a:p>
            <a:pPr lvl="0">
              <a:buFont typeface="Arial" pitchFamily="34" charset="0"/>
              <a:buChar char="•"/>
            </a:pPr>
            <a:endParaRPr lang="lv-LV" sz="2000" dirty="0">
              <a:latin typeface="Arial" pitchFamily="34" charset="0"/>
              <a:cs typeface="Arial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lv-LV" sz="2000" dirty="0">
                <a:latin typeface="Arial" pitchFamily="34" charset="0"/>
                <a:cs typeface="Arial" pitchFamily="34" charset="0"/>
              </a:rPr>
              <a:t>Veikti filtrācijas plūsmu stacionārie aprēķini 3 situācijām: mūsdienām, pirmsindustriālajai situācijai un 1980-gadiem</a:t>
            </a:r>
          </a:p>
          <a:p>
            <a:pPr lvl="0">
              <a:buFont typeface="Arial" pitchFamily="34" charset="0"/>
              <a:buChar char="•"/>
            </a:pPr>
            <a:endParaRPr lang="lv-LV" sz="2000" dirty="0">
              <a:latin typeface="Arial" pitchFamily="34" charset="0"/>
              <a:cs typeface="Arial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lv-LV" sz="2000" dirty="0"/>
              <a:t>Ar nestacionāro modeli </a:t>
            </a:r>
            <a:r>
              <a:rPr lang="en-US" sz="2000" dirty="0" err="1"/>
              <a:t>veikti</a:t>
            </a:r>
            <a:r>
              <a:rPr lang="en-US" sz="2000" dirty="0"/>
              <a:t> </a:t>
            </a:r>
            <a:r>
              <a:rPr lang="en-US" sz="2000" dirty="0" err="1"/>
              <a:t>aprēķini</a:t>
            </a:r>
            <a:r>
              <a:rPr lang="en-US" sz="2000" dirty="0"/>
              <a:t> </a:t>
            </a:r>
            <a:r>
              <a:rPr lang="en-US" sz="2000" dirty="0" err="1"/>
              <a:t>laika</a:t>
            </a:r>
            <a:r>
              <a:rPr lang="en-US" sz="2000" dirty="0"/>
              <a:t> </a:t>
            </a:r>
            <a:r>
              <a:rPr lang="en-US" sz="2000" dirty="0" err="1"/>
              <a:t>posmam</a:t>
            </a:r>
            <a:r>
              <a:rPr lang="en-US" sz="2000" dirty="0"/>
              <a:t> no 19</a:t>
            </a:r>
            <a:r>
              <a:rPr lang="lv-LV" sz="2000" dirty="0"/>
              <a:t>0</a:t>
            </a:r>
            <a:r>
              <a:rPr lang="en-US" sz="2000" dirty="0"/>
              <a:t>0.gada </a:t>
            </a:r>
            <a:r>
              <a:rPr lang="en-US" sz="2000" dirty="0" err="1"/>
              <a:t>līdz</a:t>
            </a:r>
            <a:r>
              <a:rPr lang="en-US" sz="2000" dirty="0"/>
              <a:t> 2010. </a:t>
            </a:r>
            <a:r>
              <a:rPr lang="en-US" sz="2000" dirty="0" err="1"/>
              <a:t>gadam</a:t>
            </a:r>
            <a:r>
              <a:rPr lang="lv-LV" sz="2000" dirty="0">
                <a:latin typeface="Arial" pitchFamily="34" charset="0"/>
                <a:cs typeface="Arial" pitchFamily="34" charset="0"/>
              </a:rPr>
              <a:t> </a:t>
            </a:r>
            <a:endParaRPr lang="lv-LV" sz="2000" dirty="0" smtClean="0">
              <a:latin typeface="Arial" pitchFamily="34" charset="0"/>
              <a:cs typeface="Arial" pitchFamily="34" charset="0"/>
            </a:endParaRPr>
          </a:p>
          <a:p>
            <a:pPr lvl="0">
              <a:buFont typeface="Arial" pitchFamily="34" charset="0"/>
              <a:buChar char="•"/>
            </a:pPr>
            <a:endParaRPr lang="lv-LV" sz="20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lv-LV" sz="2400" b="1" dirty="0">
                <a:latin typeface="Arial" pitchFamily="34" charset="0"/>
                <a:cs typeface="Arial" pitchFamily="34" charset="0"/>
              </a:rPr>
              <a:t>Vielu pārneses </a:t>
            </a:r>
            <a:r>
              <a:rPr lang="lv-LV" sz="2400" b="1" dirty="0" smtClean="0">
                <a:latin typeface="Arial" pitchFamily="34" charset="0"/>
                <a:cs typeface="Arial" pitchFamily="34" charset="0"/>
              </a:rPr>
              <a:t>modelis:</a:t>
            </a:r>
          </a:p>
          <a:p>
            <a:pPr lvl="0"/>
            <a:endParaRPr lang="lv-LV" sz="2400" b="1" dirty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lv-LV" sz="2000" dirty="0">
                <a:latin typeface="Arial" pitchFamily="34" charset="0"/>
                <a:cs typeface="Arial" pitchFamily="34" charset="0"/>
              </a:rPr>
              <a:t>Veikti ūdens vecuma aprēķini</a:t>
            </a:r>
          </a:p>
        </p:txBody>
      </p:sp>
    </p:spTree>
    <p:extLst>
      <p:ext uri="{BB962C8B-B14F-4D97-AF65-F5344CB8AC3E}">
        <p14:creationId xmlns:p14="http://schemas.microsoft.com/office/powerpoint/2010/main" val="227674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-247885"/>
            <a:ext cx="8189546" cy="637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0038" y="121919"/>
            <a:ext cx="2642551" cy="1323439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000" rIns="90000">
            <a:spAutoFit/>
          </a:bodyPr>
          <a:lstStyle/>
          <a:p>
            <a:r>
              <a:rPr lang="lv-LV" sz="4000" b="1" dirty="0" smtClean="0">
                <a:latin typeface="Times New Roman" pitchFamily="18" charset="0"/>
              </a:rPr>
              <a:t>Paldies par uzmanību!</a:t>
            </a:r>
            <a:endParaRPr lang="en-US" sz="4000" b="1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63888" y="5169890"/>
            <a:ext cx="3894510" cy="163121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lv-LV" sz="2000" b="1" dirty="0" smtClean="0">
                <a:latin typeface="Arial" pitchFamily="34" charset="0"/>
                <a:cs typeface="Arial" pitchFamily="34" charset="0"/>
              </a:rPr>
              <a:t>Izveidotā modeļsistēma pielietojama vairākos laika un telpas mērogos, kas ļauj ar to sasniegt gan praktiskus, gan zinātniskus mērķus.</a:t>
            </a:r>
            <a:endParaRPr lang="lv-LV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62560" y="0"/>
            <a:ext cx="8747760" cy="523220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000" rIns="90000">
            <a:spAutoFit/>
          </a:bodyPr>
          <a:lstStyle/>
          <a:p>
            <a:r>
              <a:rPr lang="lv-LV" sz="2800" b="1" dirty="0" smtClean="0">
                <a:latin typeface="Times New Roman" pitchFamily="18" charset="0"/>
              </a:rPr>
              <a:t>Ievads -  pazemes ūdeņu modelēšana</a:t>
            </a:r>
            <a:endParaRPr lang="en-US" sz="2800" b="1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2560" y="836712"/>
            <a:ext cx="8839200" cy="830997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lv-LV" sz="2400" dirty="0" smtClean="0">
                <a:latin typeface="Times New Roman" pitchFamily="18" charset="0"/>
                <a:cs typeface="Times New Roman" pitchFamily="18" charset="0"/>
              </a:rPr>
              <a:t>Viena no projekta nostādnēm attiecībā uz modelēšanas sistēmu ir spēja funkcionēt dažādos telpas un laika mērogos.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1916832"/>
            <a:ext cx="6408712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Laiks:</a:t>
            </a:r>
          </a:p>
          <a:p>
            <a:endParaRPr lang="lv-LV" sz="2000" dirty="0" smtClean="0"/>
          </a:p>
          <a:p>
            <a:r>
              <a:rPr lang="lv-LV" sz="2000" dirty="0" smtClean="0"/>
              <a:t>Mūsdienu situācija - &lt;100 gadi</a:t>
            </a:r>
          </a:p>
          <a:p>
            <a:r>
              <a:rPr lang="lv-LV" sz="2000" dirty="0" smtClean="0"/>
              <a:t>Apledojuma cikli – 10-100 tūkst. gadu</a:t>
            </a:r>
          </a:p>
          <a:p>
            <a:r>
              <a:rPr lang="lv-LV" sz="2000" dirty="0" smtClean="0"/>
              <a:t>Iespējamais maksimālais ūdens vecums – miljoni gadu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263891" y="3789040"/>
            <a:ext cx="6408712" cy="1938992"/>
          </a:xfrm>
          <a:prstGeom prst="rect">
            <a:avLst/>
          </a:prstGeom>
          <a:solidFill>
            <a:srgbClr val="F8D7D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Telpa:</a:t>
            </a:r>
          </a:p>
          <a:p>
            <a:endParaRPr lang="lv-LV" sz="2000" dirty="0" smtClean="0"/>
          </a:p>
          <a:p>
            <a:r>
              <a:rPr lang="lv-LV" sz="2000" dirty="0" smtClean="0"/>
              <a:t>BAB izmērs ~1000 km </a:t>
            </a:r>
          </a:p>
          <a:p>
            <a:r>
              <a:rPr lang="lv-LV" sz="2000" dirty="0" smtClean="0"/>
              <a:t>Atsevišķas augstienes izmērs ~ 50 - 100 </a:t>
            </a:r>
            <a:r>
              <a:rPr lang="lv-LV" sz="2000" dirty="0"/>
              <a:t>km</a:t>
            </a:r>
            <a:r>
              <a:rPr lang="lv-LV" sz="2000" dirty="0" smtClean="0"/>
              <a:t> </a:t>
            </a:r>
          </a:p>
          <a:p>
            <a:r>
              <a:rPr lang="lv-LV" sz="2000" dirty="0" smtClean="0"/>
              <a:t>Upes ielejas platums  </a:t>
            </a:r>
            <a:r>
              <a:rPr lang="lv-LV" sz="2000" dirty="0"/>
              <a:t>~ </a:t>
            </a:r>
            <a:r>
              <a:rPr lang="lv-LV" sz="2000" dirty="0" smtClean="0"/>
              <a:t>1-2 km</a:t>
            </a:r>
          </a:p>
          <a:p>
            <a:r>
              <a:rPr lang="lv-LV" sz="2000" dirty="0" smtClean="0"/>
              <a:t>Hidrobūvju izmēri  ~100-500 m</a:t>
            </a:r>
          </a:p>
        </p:txBody>
      </p:sp>
    </p:spTree>
    <p:extLst>
      <p:ext uri="{BB962C8B-B14F-4D97-AF65-F5344CB8AC3E}">
        <p14:creationId xmlns:p14="http://schemas.microsoft.com/office/powerpoint/2010/main" val="1079374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83528" y="0"/>
            <a:ext cx="8596312" cy="523220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000" rIns="90000">
            <a:spAutoFit/>
          </a:bodyPr>
          <a:lstStyle/>
          <a:p>
            <a:r>
              <a:rPr lang="lv-LV" sz="2800" b="1" dirty="0" smtClean="0">
                <a:latin typeface="Times New Roman" pitchFamily="18" charset="0"/>
              </a:rPr>
              <a:t>Ģeoloģiskās struktūras ģeometriskā 3D modeļa izveide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585861"/>
            <a:ext cx="3677920" cy="2862322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lv-LV" sz="2000" dirty="0" smtClean="0"/>
              <a:t>Ģeometriskais modelis izveidots, sadalot pazemi </a:t>
            </a:r>
            <a:r>
              <a:rPr lang="lv-LV" sz="2000" b="1" u="sng" dirty="0" smtClean="0"/>
              <a:t>slāņos</a:t>
            </a:r>
            <a:r>
              <a:rPr lang="lv-LV" sz="2000" dirty="0" smtClean="0"/>
              <a:t>. </a:t>
            </a:r>
            <a:endParaRPr lang="lv-LV" i="1" dirty="0" smtClean="0"/>
          </a:p>
          <a:p>
            <a:pPr lvl="0"/>
            <a:r>
              <a:rPr lang="lv-LV" sz="2000" dirty="0" smtClean="0"/>
              <a:t>Katra slāņa ģeometrijas izveidei tiek pielietoti vairāki datu avoti, atkarībā no datu esamības, pieejamības projekta ietvaros, izmantošanas lietderības utml.</a:t>
            </a:r>
            <a:endParaRPr lang="lv-LV" sz="2000" b="1" u="sng" dirty="0" smtClean="0"/>
          </a:p>
        </p:txBody>
      </p:sp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0" y="3534013"/>
            <a:ext cx="3657600" cy="3323987"/>
          </a:xfrm>
          <a:prstGeom prst="rect">
            <a:avLst/>
          </a:prstGeom>
          <a:solidFill>
            <a:srgbClr val="FFE389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lv-LV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Stratigrāfiskā informācija no Latvijas (LVGMC)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lv-LV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Igaunijas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un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Lietuvas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lv-LV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urbumu datu bāzēm</a:t>
            </a:r>
            <a:endParaRPr kumimoji="0" lang="lv-LV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lv-LV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Informācija no ģeoloģisko slāņu augstuma kartēm Latvijā un Lietuvā </a:t>
            </a:r>
            <a:endParaRPr kumimoji="0" lang="lv-LV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lv-LV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Zemkvartāra nogulumiežu izplatības kartes Latvijā un Lietuvā</a:t>
            </a:r>
            <a:endParaRPr kumimoji="0" lang="lv-LV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lv-LV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Tektonisko lūzumu līnijas no pamatklintāja kartēm Latvijā, Lietuvā un Igaunijā</a:t>
            </a:r>
            <a:endParaRPr kumimoji="0" lang="lv-LV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lv-LV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Aprakto ieleju dati Latvijā un Igaunijā</a:t>
            </a:r>
            <a:endParaRPr kumimoji="0" lang="lv-LV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lv-LV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Zemes virsmas topogrāfijas dati</a:t>
            </a:r>
            <a:endParaRPr kumimoji="0" lang="lv-LV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lv-LV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Baltijas jūras dziļuma dati</a:t>
            </a:r>
            <a:endParaRPr lang="lv-LV" sz="14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Dati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no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publicētiem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vertikāliem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griezumiem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informācija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no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grāmatām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un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citi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avoti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lv-LV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769360" y="675006"/>
            <a:ext cx="5232400" cy="6030594"/>
            <a:chOff x="3769360" y="675006"/>
            <a:chExt cx="5232400" cy="6030594"/>
          </a:xfrm>
        </p:grpSpPr>
        <p:sp>
          <p:nvSpPr>
            <p:cNvPr id="17" name="Rectangle 16"/>
            <p:cNvSpPr/>
            <p:nvPr/>
          </p:nvSpPr>
          <p:spPr>
            <a:xfrm>
              <a:off x="3769360" y="751840"/>
              <a:ext cx="5232400" cy="5953760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8" name="TextBox 2"/>
            <p:cNvSpPr txBox="1">
              <a:spLocks noChangeArrowheads="1"/>
            </p:cNvSpPr>
            <p:nvPr/>
          </p:nvSpPr>
          <p:spPr bwMode="auto">
            <a:xfrm>
              <a:off x="5309527" y="871855"/>
              <a:ext cx="2198713" cy="3189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36000" tIns="36000" rIns="36000" bIns="36000">
              <a:spAutoFit/>
            </a:bodyPr>
            <a:lstStyle/>
            <a:p>
              <a:r>
                <a:rPr lang="lv-LV" sz="1600" dirty="0" smtClean="0"/>
                <a:t>Kvartārs – 4 slāņi</a:t>
              </a:r>
              <a:endParaRPr lang="lv-LV" sz="1600" dirty="0"/>
            </a:p>
          </p:txBody>
        </p:sp>
        <p:sp>
          <p:nvSpPr>
            <p:cNvPr id="19" name="TextBox 3"/>
            <p:cNvSpPr txBox="1">
              <a:spLocks noChangeArrowheads="1"/>
            </p:cNvSpPr>
            <p:nvPr/>
          </p:nvSpPr>
          <p:spPr bwMode="auto">
            <a:xfrm>
              <a:off x="5319687" y="1230959"/>
              <a:ext cx="2178393" cy="318870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36000" tIns="36000" rIns="36000" bIns="36000">
              <a:spAutoFit/>
            </a:bodyPr>
            <a:lstStyle/>
            <a:p>
              <a:r>
                <a:rPr lang="lv-LV" sz="1600" dirty="0" smtClean="0"/>
                <a:t>Paleogēns/Neogēns</a:t>
              </a:r>
              <a:endParaRPr lang="lv-LV" sz="1600" dirty="0"/>
            </a:p>
          </p:txBody>
        </p:sp>
        <p:sp>
          <p:nvSpPr>
            <p:cNvPr id="20" name="TextBox 9"/>
            <p:cNvSpPr txBox="1">
              <a:spLocks noChangeArrowheads="1"/>
            </p:cNvSpPr>
            <p:nvPr/>
          </p:nvSpPr>
          <p:spPr bwMode="auto">
            <a:xfrm>
              <a:off x="5905234" y="3582474"/>
              <a:ext cx="2730766" cy="318870"/>
            </a:xfrm>
            <a:prstGeom prst="rect">
              <a:avLst/>
            </a:prstGeom>
            <a:solidFill>
              <a:srgbClr val="95795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36000" tIns="36000" rIns="36000" bIns="36000">
              <a:spAutoFit/>
            </a:bodyPr>
            <a:lstStyle/>
            <a:p>
              <a:r>
                <a:rPr lang="lv-LV" sz="1600" dirty="0" smtClean="0"/>
                <a:t>Devons – izdalīti 17 slāņi</a:t>
              </a:r>
              <a:endParaRPr lang="lv-LV" sz="1600" dirty="0"/>
            </a:p>
          </p:txBody>
        </p:sp>
        <p:sp>
          <p:nvSpPr>
            <p:cNvPr id="21" name="TextBox 11"/>
            <p:cNvSpPr txBox="1">
              <a:spLocks noChangeArrowheads="1"/>
            </p:cNvSpPr>
            <p:nvPr/>
          </p:nvSpPr>
          <p:spPr bwMode="auto">
            <a:xfrm>
              <a:off x="5423123" y="5847104"/>
              <a:ext cx="2623597" cy="318924"/>
            </a:xfrm>
            <a:prstGeom prst="rect">
              <a:avLst/>
            </a:prstGeom>
            <a:solidFill>
              <a:srgbClr val="8292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36000" tIns="36000" rIns="36000" bIns="36000">
              <a:spAutoFit/>
            </a:bodyPr>
            <a:lstStyle/>
            <a:p>
              <a:r>
                <a:rPr lang="lv-LV" sz="1600" dirty="0" smtClean="0"/>
                <a:t>Kembrijs – 2 slāņi</a:t>
              </a:r>
              <a:endParaRPr lang="lv-LV" sz="1600" dirty="0"/>
            </a:p>
          </p:txBody>
        </p:sp>
        <p:sp>
          <p:nvSpPr>
            <p:cNvPr id="22" name="Right Brace 21"/>
            <p:cNvSpPr/>
            <p:nvPr/>
          </p:nvSpPr>
          <p:spPr bwMode="auto">
            <a:xfrm>
              <a:off x="5515610" y="2555240"/>
              <a:ext cx="194310" cy="2392680"/>
            </a:xfrm>
            <a:prstGeom prst="righ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lv-LV"/>
            </a:p>
          </p:txBody>
        </p:sp>
        <p:sp>
          <p:nvSpPr>
            <p:cNvPr id="23" name="TextBox 10"/>
            <p:cNvSpPr txBox="1">
              <a:spLocks noChangeArrowheads="1"/>
            </p:cNvSpPr>
            <p:nvPr/>
          </p:nvSpPr>
          <p:spPr bwMode="auto">
            <a:xfrm>
              <a:off x="5433283" y="5040084"/>
              <a:ext cx="2623597" cy="318924"/>
            </a:xfrm>
            <a:prstGeom prst="rect">
              <a:avLst/>
            </a:prstGeom>
            <a:solidFill>
              <a:srgbClr val="68BE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36000" tIns="36000" rIns="36000" bIns="36000">
              <a:spAutoFit/>
            </a:bodyPr>
            <a:lstStyle/>
            <a:p>
              <a:r>
                <a:rPr lang="lv-LV" sz="1600" dirty="0" smtClean="0"/>
                <a:t>Silūrs – izdalīti 4 slāņi</a:t>
              </a:r>
              <a:endParaRPr lang="lv-LV" sz="1600" dirty="0"/>
            </a:p>
          </p:txBody>
        </p:sp>
        <p:sp>
          <p:nvSpPr>
            <p:cNvPr id="24" name="TextBox 10"/>
            <p:cNvSpPr txBox="1">
              <a:spLocks noChangeArrowheads="1"/>
            </p:cNvSpPr>
            <p:nvPr/>
          </p:nvSpPr>
          <p:spPr bwMode="auto">
            <a:xfrm>
              <a:off x="5423123" y="5466804"/>
              <a:ext cx="2623597" cy="318924"/>
            </a:xfrm>
            <a:prstGeom prst="rect">
              <a:avLst/>
            </a:prstGeom>
            <a:solidFill>
              <a:srgbClr val="68BE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36000" tIns="36000" rIns="36000" bIns="36000">
              <a:spAutoFit/>
            </a:bodyPr>
            <a:lstStyle/>
            <a:p>
              <a:r>
                <a:rPr lang="lv-LV" sz="1600" dirty="0" smtClean="0"/>
                <a:t>Ordoviks – izdalīti 3 slāņi</a:t>
              </a:r>
              <a:endParaRPr lang="lv-LV" sz="1600" dirty="0"/>
            </a:p>
          </p:txBody>
        </p:sp>
        <p:sp>
          <p:nvSpPr>
            <p:cNvPr id="25" name="TextBox 11"/>
            <p:cNvSpPr txBox="1">
              <a:spLocks noChangeArrowheads="1"/>
            </p:cNvSpPr>
            <p:nvPr/>
          </p:nvSpPr>
          <p:spPr bwMode="auto">
            <a:xfrm>
              <a:off x="5433283" y="6243344"/>
              <a:ext cx="2623597" cy="318924"/>
            </a:xfrm>
            <a:prstGeom prst="rect">
              <a:avLst/>
            </a:prstGeom>
            <a:solidFill>
              <a:srgbClr val="8292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36000" tIns="36000" rIns="36000" bIns="36000">
              <a:spAutoFit/>
            </a:bodyPr>
            <a:lstStyle/>
            <a:p>
              <a:r>
                <a:rPr lang="lv-LV" sz="1600" dirty="0" smtClean="0"/>
                <a:t>Vends – 3 slāņi</a:t>
              </a:r>
            </a:p>
          </p:txBody>
        </p:sp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5067" r="13285"/>
            <a:stretch>
              <a:fillRect/>
            </a:stretch>
          </p:blipFill>
          <p:spPr bwMode="auto">
            <a:xfrm>
              <a:off x="4470400" y="675006"/>
              <a:ext cx="1142978" cy="5926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3850640" y="2570480"/>
              <a:ext cx="553998" cy="12329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0">
              <a:solidFill>
                <a:schemeClr val="tx1"/>
              </a:solidFill>
            </a:ln>
          </p:spPr>
          <p:txBody>
            <a:bodyPr vert="vert270" wrap="square" rtlCol="0">
              <a:spAutoFit/>
            </a:bodyPr>
            <a:lstStyle/>
            <a:p>
              <a:r>
                <a:rPr lang="lv-LV" sz="2400" dirty="0" smtClean="0"/>
                <a:t>42 slāņi</a:t>
              </a:r>
              <a:endParaRPr lang="lv-LV" sz="2400" dirty="0"/>
            </a:p>
          </p:txBody>
        </p:sp>
        <p:sp>
          <p:nvSpPr>
            <p:cNvPr id="29" name="Right Brace 28"/>
            <p:cNvSpPr/>
            <p:nvPr/>
          </p:nvSpPr>
          <p:spPr bwMode="auto">
            <a:xfrm>
              <a:off x="5130800" y="4907280"/>
              <a:ext cx="203200" cy="528320"/>
            </a:xfrm>
            <a:prstGeom prst="righ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lv-LV"/>
            </a:p>
          </p:txBody>
        </p:sp>
        <p:sp>
          <p:nvSpPr>
            <p:cNvPr id="30" name="Right Brace 29"/>
            <p:cNvSpPr/>
            <p:nvPr/>
          </p:nvSpPr>
          <p:spPr bwMode="auto">
            <a:xfrm>
              <a:off x="5120640" y="5466080"/>
              <a:ext cx="182880" cy="355600"/>
            </a:xfrm>
            <a:prstGeom prst="righ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lv-LV"/>
            </a:p>
          </p:txBody>
        </p:sp>
        <p:sp>
          <p:nvSpPr>
            <p:cNvPr id="31" name="Right Brace 30"/>
            <p:cNvSpPr/>
            <p:nvPr/>
          </p:nvSpPr>
          <p:spPr bwMode="auto">
            <a:xfrm>
              <a:off x="5171440" y="6116320"/>
              <a:ext cx="172720" cy="416560"/>
            </a:xfrm>
            <a:prstGeom prst="righ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lv-LV"/>
            </a:p>
          </p:txBody>
        </p:sp>
        <p:sp>
          <p:nvSpPr>
            <p:cNvPr id="32" name="Right Brace 31"/>
            <p:cNvSpPr/>
            <p:nvPr/>
          </p:nvSpPr>
          <p:spPr bwMode="auto">
            <a:xfrm>
              <a:off x="5140960" y="5852160"/>
              <a:ext cx="233680" cy="254000"/>
            </a:xfrm>
            <a:prstGeom prst="righ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lv-LV"/>
            </a:p>
          </p:txBody>
        </p:sp>
        <p:sp>
          <p:nvSpPr>
            <p:cNvPr id="33" name="Right Brace 32"/>
            <p:cNvSpPr/>
            <p:nvPr/>
          </p:nvSpPr>
          <p:spPr bwMode="auto">
            <a:xfrm>
              <a:off x="5080000" y="782320"/>
              <a:ext cx="121920" cy="568960"/>
            </a:xfrm>
            <a:prstGeom prst="righ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lv-LV"/>
            </a:p>
          </p:txBody>
        </p:sp>
        <p:sp>
          <p:nvSpPr>
            <p:cNvPr id="34" name="TextBox 4"/>
            <p:cNvSpPr txBox="1">
              <a:spLocks noChangeArrowheads="1"/>
            </p:cNvSpPr>
            <p:nvPr/>
          </p:nvSpPr>
          <p:spPr bwMode="auto">
            <a:xfrm>
              <a:off x="5228247" y="1569742"/>
              <a:ext cx="1152611" cy="318870"/>
            </a:xfrm>
            <a:prstGeom prst="rect">
              <a:avLst/>
            </a:prstGeom>
            <a:solidFill>
              <a:srgbClr val="38FA4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6000" tIns="36000" rIns="36000" bIns="36000">
              <a:spAutoFit/>
            </a:bodyPr>
            <a:lstStyle/>
            <a:p>
              <a:r>
                <a:rPr lang="lv-LV" sz="1600" dirty="0" smtClean="0"/>
                <a:t>Krīts</a:t>
              </a:r>
              <a:endParaRPr lang="lv-LV" sz="1600" dirty="0"/>
            </a:p>
          </p:txBody>
        </p:sp>
        <p:sp>
          <p:nvSpPr>
            <p:cNvPr id="35" name="TextBox 6"/>
            <p:cNvSpPr txBox="1">
              <a:spLocks noChangeArrowheads="1"/>
            </p:cNvSpPr>
            <p:nvPr/>
          </p:nvSpPr>
          <p:spPr bwMode="auto">
            <a:xfrm>
              <a:off x="5228247" y="1871389"/>
              <a:ext cx="936496" cy="318870"/>
            </a:xfrm>
            <a:prstGeom prst="rect">
              <a:avLst/>
            </a:prstGeom>
            <a:solidFill>
              <a:srgbClr val="A577F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6000" tIns="36000" rIns="36000" bIns="36000">
              <a:spAutoFit/>
            </a:bodyPr>
            <a:lstStyle/>
            <a:p>
              <a:r>
                <a:rPr lang="lv-LV" sz="1600" dirty="0" smtClean="0"/>
                <a:t>Triass</a:t>
              </a:r>
              <a:endParaRPr lang="lv-LV" sz="1600" dirty="0"/>
            </a:p>
          </p:txBody>
        </p:sp>
        <p:sp>
          <p:nvSpPr>
            <p:cNvPr id="36" name="TextBox 5"/>
            <p:cNvSpPr txBox="1">
              <a:spLocks noChangeArrowheads="1"/>
            </p:cNvSpPr>
            <p:nvPr/>
          </p:nvSpPr>
          <p:spPr bwMode="auto">
            <a:xfrm>
              <a:off x="6030887" y="1664686"/>
              <a:ext cx="936496" cy="318870"/>
            </a:xfrm>
            <a:prstGeom prst="rect">
              <a:avLst/>
            </a:prstGeom>
            <a:solidFill>
              <a:srgbClr val="76D1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6000" tIns="36000" rIns="36000" bIns="36000">
              <a:spAutoFit/>
            </a:bodyPr>
            <a:lstStyle/>
            <a:p>
              <a:r>
                <a:rPr lang="lv-LV" sz="1600" dirty="0" smtClean="0"/>
                <a:t>Jura</a:t>
              </a:r>
              <a:endParaRPr lang="lv-LV" sz="1600" dirty="0"/>
            </a:p>
          </p:txBody>
        </p:sp>
        <p:sp>
          <p:nvSpPr>
            <p:cNvPr id="37" name="TextBox 8"/>
            <p:cNvSpPr txBox="1">
              <a:spLocks noChangeArrowheads="1"/>
            </p:cNvSpPr>
            <p:nvPr/>
          </p:nvSpPr>
          <p:spPr bwMode="auto">
            <a:xfrm>
              <a:off x="5228247" y="2195108"/>
              <a:ext cx="1030313" cy="318870"/>
            </a:xfrm>
            <a:prstGeom prst="rect">
              <a:avLst/>
            </a:prstGeom>
            <a:solidFill>
              <a:srgbClr val="6A816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36000" tIns="36000" rIns="36000" bIns="36000">
              <a:spAutoFit/>
            </a:bodyPr>
            <a:lstStyle/>
            <a:p>
              <a:r>
                <a:rPr lang="lv-LV" sz="1600" dirty="0" smtClean="0"/>
                <a:t>Karbons</a:t>
              </a:r>
              <a:endParaRPr lang="lv-LV" sz="1600" dirty="0"/>
            </a:p>
          </p:txBody>
        </p:sp>
        <p:sp>
          <p:nvSpPr>
            <p:cNvPr id="38" name="TextBox 7"/>
            <p:cNvSpPr txBox="1">
              <a:spLocks noChangeArrowheads="1"/>
            </p:cNvSpPr>
            <p:nvPr/>
          </p:nvSpPr>
          <p:spPr bwMode="auto">
            <a:xfrm>
              <a:off x="6020727" y="2038329"/>
              <a:ext cx="936496" cy="318870"/>
            </a:xfrm>
            <a:prstGeom prst="rect">
              <a:avLst/>
            </a:prstGeom>
            <a:solidFill>
              <a:srgbClr val="D2825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6000" tIns="36000" rIns="36000" bIns="36000">
              <a:spAutoFit/>
            </a:bodyPr>
            <a:lstStyle/>
            <a:p>
              <a:r>
                <a:rPr lang="lv-LV" sz="1600" dirty="0" smtClean="0"/>
                <a:t>Perma</a:t>
              </a:r>
              <a:endParaRPr lang="lv-LV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82546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6656" t="5260" r="7655"/>
          <a:stretch>
            <a:fillRect/>
          </a:stretch>
        </p:blipFill>
        <p:spPr bwMode="auto">
          <a:xfrm>
            <a:off x="4429761" y="2492431"/>
            <a:ext cx="4714240" cy="4365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293688" y="0"/>
            <a:ext cx="8294687" cy="523875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90000" rIns="90000">
            <a:spAutoFit/>
          </a:bodyPr>
          <a:lstStyle/>
          <a:p>
            <a:r>
              <a:rPr lang="lv-LV" sz="2800" b="1">
                <a:latin typeface="Times New Roman" pitchFamily="18" charset="0"/>
              </a:rPr>
              <a:t>Ģeometriskās struktūra – līnijas un režģis</a:t>
            </a:r>
            <a:endParaRPr lang="en-US" sz="2800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52400" y="614998"/>
            <a:ext cx="8809038" cy="1938992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lv-LV" sz="2000" dirty="0">
                <a:latin typeface="Arial" charset="0"/>
                <a:cs typeface="+mn-cs"/>
              </a:rPr>
              <a:t>Visas ģeoloģiskās virsmas tiek izveidotas uz trijstūru režģa, katrā režģa virsotnē glabājas virsmas augstums, trijstūru režģī iespējams ieviest dažādu detalizācijas </a:t>
            </a:r>
            <a:r>
              <a:rPr lang="lv-LV" sz="2000" dirty="0" smtClean="0">
                <a:latin typeface="Arial" charset="0"/>
                <a:cs typeface="+mn-cs"/>
              </a:rPr>
              <a:t>pakāpi.</a:t>
            </a:r>
            <a:endParaRPr lang="lv-LV" sz="2000" dirty="0"/>
          </a:p>
          <a:p>
            <a:pPr>
              <a:buFont typeface="Arial" pitchFamily="34" charset="0"/>
              <a:buChar char="•"/>
              <a:defRPr/>
            </a:pPr>
            <a:r>
              <a:rPr lang="lv-LV" sz="2000" dirty="0" smtClean="0">
                <a:latin typeface="Arial" charset="0"/>
                <a:cs typeface="+mn-cs"/>
              </a:rPr>
              <a:t>Trijstūru </a:t>
            </a:r>
            <a:r>
              <a:rPr lang="lv-LV" sz="2000" dirty="0">
                <a:latin typeface="Arial" charset="0"/>
                <a:cs typeface="+mn-cs"/>
              </a:rPr>
              <a:t>režģis visai BAB teritorijai tiek veidots, ņemot vērā raksturīgās līnijas: krasta līnijas, upju/ezeru līnijas, ģeoloģisko materiālu izplatības robežas, ģeoloģisko lūzumu līnijas </a:t>
            </a:r>
            <a:r>
              <a:rPr lang="lv-LV" sz="2000" dirty="0" smtClean="0">
                <a:latin typeface="Arial" charset="0"/>
                <a:cs typeface="+mn-cs"/>
              </a:rPr>
              <a:t>u.c.</a:t>
            </a:r>
            <a:endParaRPr lang="lv-LV" sz="2000" dirty="0"/>
          </a:p>
        </p:txBody>
      </p:sp>
      <p:sp>
        <p:nvSpPr>
          <p:cNvPr id="20" name="Rectangle 19"/>
          <p:cNvSpPr/>
          <p:nvPr/>
        </p:nvSpPr>
        <p:spPr>
          <a:xfrm>
            <a:off x="152400" y="2673757"/>
            <a:ext cx="4185920" cy="2246769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lv-LV" sz="2000" dirty="0" smtClean="0"/>
              <a:t>Katra no ģeoloģiskajām virsmām ir uzdota noteiktā kopējā trijstūru režģa apakšapgabalā.</a:t>
            </a:r>
          </a:p>
          <a:p>
            <a:pPr>
              <a:defRPr/>
            </a:pPr>
            <a:endParaRPr lang="lv-LV" sz="20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lv-LV" sz="2000" dirty="0" smtClean="0"/>
              <a:t>Apvienojot visas virsmas iegūst 3D tilpumu režģi, kura elementi ir prizmas, piramīdas un tetraedri.</a:t>
            </a:r>
            <a:endParaRPr lang="lv-LV" sz="2000" dirty="0"/>
          </a:p>
        </p:txBody>
      </p:sp>
      <p:grpSp>
        <p:nvGrpSpPr>
          <p:cNvPr id="6" name="Group 54"/>
          <p:cNvGrpSpPr>
            <a:grpSpLocks/>
          </p:cNvGrpSpPr>
          <p:nvPr/>
        </p:nvGrpSpPr>
        <p:grpSpPr bwMode="auto">
          <a:xfrm>
            <a:off x="539552" y="4971256"/>
            <a:ext cx="2987675" cy="1377950"/>
            <a:chOff x="6156176" y="5480463"/>
            <a:chExt cx="2987824" cy="1377537"/>
          </a:xfrm>
        </p:grpSpPr>
        <p:sp>
          <p:nvSpPr>
            <p:cNvPr id="7" name="Rectangle 6"/>
            <p:cNvSpPr/>
            <p:nvPr/>
          </p:nvSpPr>
          <p:spPr>
            <a:xfrm>
              <a:off x="6156176" y="5480463"/>
              <a:ext cx="2987824" cy="1377537"/>
            </a:xfrm>
            <a:prstGeom prst="rect">
              <a:avLst/>
            </a:prstGeom>
            <a:solidFill>
              <a:srgbClr val="EB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lv-LV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6444208" y="5589240"/>
              <a:ext cx="685800" cy="1200150"/>
              <a:chOff x="323850" y="5071110"/>
              <a:chExt cx="685800" cy="1200150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364446" y="5246410"/>
                <a:ext cx="19051" cy="914126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353333" y="5255933"/>
                <a:ext cx="454048" cy="326927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V="1">
                <a:off x="358096" y="5094056"/>
                <a:ext cx="582642" cy="160289"/>
              </a:xfrm>
              <a:prstGeom prst="line">
                <a:avLst/>
              </a:prstGeom>
              <a:ln w="317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802618" y="5087708"/>
                <a:ext cx="160346" cy="479281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958200" y="5094056"/>
                <a:ext cx="20639" cy="914126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794680" y="5543183"/>
                <a:ext cx="15876" cy="690356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380322" y="6151014"/>
                <a:ext cx="427059" cy="82525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807381" y="6001834"/>
                <a:ext cx="171459" cy="23964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V="1">
                <a:off x="383497" y="5989138"/>
                <a:ext cx="609630" cy="168225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/>
              <p:cNvSpPr/>
              <p:nvPr/>
            </p:nvSpPr>
            <p:spPr>
              <a:xfrm>
                <a:off x="905811" y="5071838"/>
                <a:ext cx="80966" cy="8411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lv-LV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323169" y="5224192"/>
                <a:ext cx="79379" cy="8411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lv-LV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350158" y="6108164"/>
                <a:ext cx="79379" cy="8411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lv-LV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764516" y="6187515"/>
                <a:ext cx="80967" cy="8411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lv-LV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929624" y="5955810"/>
                <a:ext cx="79379" cy="8411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lv-LV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761341" y="5525727"/>
                <a:ext cx="79379" cy="825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lv-LV"/>
              </a:p>
            </p:txBody>
          </p:sp>
        </p:grpSp>
        <p:grpSp>
          <p:nvGrpSpPr>
            <p:cNvPr id="9" name="Group 23"/>
            <p:cNvGrpSpPr>
              <a:grpSpLocks/>
            </p:cNvGrpSpPr>
            <p:nvPr/>
          </p:nvGrpSpPr>
          <p:grpSpPr bwMode="auto">
            <a:xfrm>
              <a:off x="7452320" y="5572889"/>
              <a:ext cx="685800" cy="1219200"/>
              <a:chOff x="1649730" y="5063490"/>
              <a:chExt cx="685800" cy="1219200"/>
            </a:xfrm>
          </p:grpSpPr>
          <p:grpSp>
            <p:nvGrpSpPr>
              <p:cNvPr id="24" name="Group 64"/>
              <p:cNvGrpSpPr>
                <a:grpSpLocks/>
              </p:cNvGrpSpPr>
              <p:nvPr/>
            </p:nvGrpSpPr>
            <p:grpSpPr bwMode="auto">
              <a:xfrm>
                <a:off x="1673679" y="5093080"/>
                <a:ext cx="632460" cy="1177290"/>
                <a:chOff x="1466850" y="5147310"/>
                <a:chExt cx="632460" cy="1177290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1466035" y="5309371"/>
                  <a:ext cx="20639" cy="904604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1456509" y="5320480"/>
                  <a:ext cx="433409" cy="982368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V="1">
                  <a:off x="1456509" y="5147495"/>
                  <a:ext cx="619155" cy="182507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1894681" y="5150669"/>
                  <a:ext cx="171458" cy="1133135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059789" y="5157017"/>
                  <a:ext cx="20639" cy="904604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483499" y="6204453"/>
                  <a:ext cx="430233" cy="93634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V="1">
                  <a:off x="1883568" y="6055273"/>
                  <a:ext cx="196860" cy="258684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1478736" y="6036228"/>
                  <a:ext cx="609630" cy="166637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Oval 24"/>
              <p:cNvSpPr/>
              <p:nvPr/>
            </p:nvSpPr>
            <p:spPr>
              <a:xfrm>
                <a:off x="2068172" y="6197833"/>
                <a:ext cx="79379" cy="8411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lv-LV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2255506" y="5966128"/>
                <a:ext cx="79379" cy="8411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lv-LV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239630" y="5063111"/>
                <a:ext cx="79379" cy="8411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lv-LV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649051" y="5234510"/>
                <a:ext cx="79379" cy="8411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lv-LV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671277" y="6118482"/>
                <a:ext cx="80966" cy="8411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lv-LV"/>
              </a:p>
            </p:txBody>
          </p:sp>
        </p:grpSp>
        <p:grpSp>
          <p:nvGrpSpPr>
            <p:cNvPr id="10" name="Group 38"/>
            <p:cNvGrpSpPr>
              <a:grpSpLocks/>
            </p:cNvGrpSpPr>
            <p:nvPr/>
          </p:nvGrpSpPr>
          <p:grpSpPr bwMode="auto">
            <a:xfrm>
              <a:off x="8316416" y="5748709"/>
              <a:ext cx="685800" cy="1062990"/>
              <a:chOff x="3059430" y="5177790"/>
              <a:chExt cx="685800" cy="1062990"/>
            </a:xfrm>
          </p:grpSpPr>
          <p:grpSp>
            <p:nvGrpSpPr>
              <p:cNvPr id="11" name="Group 65"/>
              <p:cNvGrpSpPr>
                <a:grpSpLocks/>
              </p:cNvGrpSpPr>
              <p:nvPr/>
            </p:nvGrpSpPr>
            <p:grpSpPr bwMode="auto">
              <a:xfrm>
                <a:off x="3103880" y="5199380"/>
                <a:ext cx="614680" cy="1014730"/>
                <a:chOff x="2955290" y="5309870"/>
                <a:chExt cx="614680" cy="1014730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2955747" y="5310461"/>
                  <a:ext cx="20639" cy="914125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2960510" y="5319983"/>
                  <a:ext cx="419120" cy="993476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960510" y="5323157"/>
                  <a:ext cx="609630" cy="749075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971623" y="6215064"/>
                  <a:ext cx="404833" cy="93634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flipV="1">
                  <a:off x="3371692" y="6065884"/>
                  <a:ext cx="198448" cy="258684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V="1">
                  <a:off x="2976386" y="6065884"/>
                  <a:ext cx="590579" cy="152354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Oval 11"/>
              <p:cNvSpPr/>
              <p:nvPr/>
            </p:nvSpPr>
            <p:spPr>
              <a:xfrm>
                <a:off x="3059885" y="5177752"/>
                <a:ext cx="79379" cy="8411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lv-LV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097987" y="6058550"/>
                <a:ext cx="79379" cy="8411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lv-LV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666340" y="5912544"/>
                <a:ext cx="79379" cy="8411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lv-LV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3494882" y="6156945"/>
                <a:ext cx="79379" cy="8411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lv-LV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813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ChangeArrowheads="1"/>
          </p:cNvSpPr>
          <p:nvPr/>
        </p:nvSpPr>
        <p:spPr bwMode="auto">
          <a:xfrm>
            <a:off x="0" y="69850"/>
            <a:ext cx="9036050" cy="461963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90000" rIns="90000">
            <a:spAutoFit/>
          </a:bodyPr>
          <a:lstStyle/>
          <a:p>
            <a:r>
              <a:rPr lang="lv-LV" sz="2400" b="1" dirty="0" smtClean="0"/>
              <a:t>Ģeoloģiskās struktūras ģenerēšana - ilustrācija</a:t>
            </a:r>
            <a:endParaRPr lang="en-US" sz="2400" b="1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79388" y="620713"/>
            <a:ext cx="3836987" cy="3006725"/>
            <a:chOff x="179512" y="620688"/>
            <a:chExt cx="3836588" cy="3007049"/>
          </a:xfrm>
        </p:grpSpPr>
        <p:pic>
          <p:nvPicPr>
            <p:cNvPr id="1230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09" t="9241" r="18661" b="6329"/>
            <a:stretch>
              <a:fillRect/>
            </a:stretch>
          </p:blipFill>
          <p:spPr bwMode="auto">
            <a:xfrm>
              <a:off x="179512" y="620688"/>
              <a:ext cx="3836588" cy="3007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2" name="TextBox 12"/>
            <p:cNvSpPr txBox="1">
              <a:spLocks noChangeArrowheads="1"/>
            </p:cNvSpPr>
            <p:nvPr/>
          </p:nvSpPr>
          <p:spPr bwMode="auto">
            <a:xfrm>
              <a:off x="1187624" y="2636912"/>
              <a:ext cx="1944216" cy="5848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lv-LV" sz="1600" dirty="0" smtClean="0"/>
                <a:t>Virsmu izolīnijas - Latvija</a:t>
              </a:r>
              <a:endParaRPr lang="lv-LV" sz="1600" dirty="0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284663" y="620713"/>
            <a:ext cx="3732212" cy="3006725"/>
            <a:chOff x="4283968" y="620688"/>
            <a:chExt cx="3732924" cy="3007049"/>
          </a:xfrm>
        </p:grpSpPr>
        <p:pic>
          <p:nvPicPr>
            <p:cNvPr id="1229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09" t="7785" r="20309" b="7785"/>
            <a:stretch>
              <a:fillRect/>
            </a:stretch>
          </p:blipFill>
          <p:spPr bwMode="auto">
            <a:xfrm>
              <a:off x="4283968" y="620688"/>
              <a:ext cx="3732924" cy="3007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TextBox 13"/>
            <p:cNvSpPr txBox="1">
              <a:spLocks noChangeArrowheads="1"/>
            </p:cNvSpPr>
            <p:nvPr/>
          </p:nvSpPr>
          <p:spPr bwMode="auto">
            <a:xfrm>
              <a:off x="4715403" y="908726"/>
              <a:ext cx="1584176" cy="5848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lv-LV" sz="1600" dirty="0" smtClean="0"/>
                <a:t>Tektoniskie lūzumi</a:t>
              </a:r>
              <a:endParaRPr lang="lv-LV" sz="1600" dirty="0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79388" y="3644900"/>
            <a:ext cx="3784600" cy="3006725"/>
            <a:chOff x="179512" y="3645024"/>
            <a:chExt cx="3784724" cy="3007049"/>
          </a:xfrm>
        </p:grpSpPr>
        <p:pic>
          <p:nvPicPr>
            <p:cNvPr id="12297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09" t="7785" r="19485" b="7785"/>
            <a:stretch>
              <a:fillRect/>
            </a:stretch>
          </p:blipFill>
          <p:spPr bwMode="auto">
            <a:xfrm>
              <a:off x="179512" y="3645024"/>
              <a:ext cx="3784724" cy="3007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8" name="TextBox 14"/>
            <p:cNvSpPr txBox="1">
              <a:spLocks noChangeArrowheads="1"/>
            </p:cNvSpPr>
            <p:nvPr/>
          </p:nvSpPr>
          <p:spPr bwMode="auto">
            <a:xfrm>
              <a:off x="899592" y="3933056"/>
              <a:ext cx="1728397" cy="338590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lv-LV" sz="1600" dirty="0" smtClean="0"/>
                <a:t>Urbumi - Latvija</a:t>
              </a:r>
              <a:endParaRPr lang="lv-LV" sz="1600" dirty="0"/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4211638" y="3716338"/>
            <a:ext cx="3836987" cy="3008312"/>
            <a:chOff x="4211960" y="3717032"/>
            <a:chExt cx="3836588" cy="3007049"/>
          </a:xfrm>
        </p:grpSpPr>
        <p:pic>
          <p:nvPicPr>
            <p:cNvPr id="1229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5" t="7785" r="19485" b="7785"/>
            <a:stretch>
              <a:fillRect/>
            </a:stretch>
          </p:blipFill>
          <p:spPr bwMode="auto">
            <a:xfrm>
              <a:off x="4211960" y="3717032"/>
              <a:ext cx="3836588" cy="3007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6" name="TextBox 16"/>
            <p:cNvSpPr txBox="1">
              <a:spLocks noChangeArrowheads="1"/>
            </p:cNvSpPr>
            <p:nvPr/>
          </p:nvSpPr>
          <p:spPr bwMode="auto">
            <a:xfrm>
              <a:off x="5148064" y="3861048"/>
              <a:ext cx="2088232" cy="58452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lv-LV" sz="1600" dirty="0"/>
                <a:t>Virsmu izolīnijas</a:t>
              </a:r>
              <a:r>
                <a:rPr lang="lv-LV" sz="1600" dirty="0" smtClean="0"/>
                <a:t> </a:t>
              </a:r>
              <a:r>
                <a:rPr lang="lv-LV" sz="1600" dirty="0"/>
                <a:t>- </a:t>
              </a:r>
              <a:r>
                <a:rPr lang="lv-LV" sz="1600" dirty="0" smtClean="0"/>
                <a:t>Lietuva</a:t>
              </a:r>
              <a:endParaRPr lang="lv-LV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076086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69850"/>
            <a:ext cx="9036050" cy="461963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90000" rIns="90000">
            <a:spAutoFit/>
          </a:bodyPr>
          <a:lstStyle/>
          <a:p>
            <a:r>
              <a:rPr lang="lv-LV" sz="2400" b="1" dirty="0"/>
              <a:t>Ģeoloģiskās struktūras ģenerēšana - ilustrācija</a:t>
            </a:r>
            <a:endParaRPr lang="en-US" sz="2400" b="1" dirty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79388" y="620713"/>
            <a:ext cx="3784600" cy="2955925"/>
            <a:chOff x="179512" y="620688"/>
            <a:chExt cx="3784724" cy="2955192"/>
          </a:xfrm>
        </p:grpSpPr>
        <p:pic>
          <p:nvPicPr>
            <p:cNvPr id="1332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09" t="9241" r="19485" b="7785"/>
            <a:stretch>
              <a:fillRect/>
            </a:stretch>
          </p:blipFill>
          <p:spPr bwMode="auto">
            <a:xfrm>
              <a:off x="179512" y="620688"/>
              <a:ext cx="3784724" cy="2955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6" name="TextBox 13"/>
            <p:cNvSpPr txBox="1">
              <a:spLocks noChangeArrowheads="1"/>
            </p:cNvSpPr>
            <p:nvPr/>
          </p:nvSpPr>
          <p:spPr bwMode="auto">
            <a:xfrm>
              <a:off x="971601" y="2132856"/>
              <a:ext cx="1944430" cy="338470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lv-LV" sz="1600" dirty="0" smtClean="0"/>
                <a:t>Urbumi </a:t>
              </a:r>
              <a:r>
                <a:rPr lang="lv-LV" sz="1600" dirty="0"/>
                <a:t>- </a:t>
              </a:r>
              <a:r>
                <a:rPr lang="lv-LV" sz="1600" dirty="0" smtClean="0"/>
                <a:t>Igaunija</a:t>
              </a:r>
              <a:endParaRPr lang="lv-LV" sz="1600" dirty="0"/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4427538" y="620713"/>
            <a:ext cx="3836987" cy="3006725"/>
            <a:chOff x="4427984" y="620688"/>
            <a:chExt cx="3836588" cy="3007049"/>
          </a:xfrm>
        </p:grpSpPr>
        <p:pic>
          <p:nvPicPr>
            <p:cNvPr id="13323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5" t="7785" r="19485" b="7785"/>
            <a:stretch>
              <a:fillRect/>
            </a:stretch>
          </p:blipFill>
          <p:spPr bwMode="auto">
            <a:xfrm>
              <a:off x="4427984" y="620688"/>
              <a:ext cx="3836588" cy="3007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4" name="TextBox 14"/>
            <p:cNvSpPr txBox="1">
              <a:spLocks noChangeArrowheads="1"/>
            </p:cNvSpPr>
            <p:nvPr/>
          </p:nvSpPr>
          <p:spPr bwMode="auto">
            <a:xfrm>
              <a:off x="6002368" y="2972902"/>
              <a:ext cx="2232248" cy="5848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lv-LV" sz="1600" dirty="0" smtClean="0"/>
                <a:t>Virsmu izolīnijas </a:t>
              </a:r>
              <a:r>
                <a:rPr lang="lv-LV" sz="1600" dirty="0"/>
                <a:t>– </a:t>
              </a:r>
              <a:r>
                <a:rPr lang="lv-LV" sz="1600" dirty="0" smtClean="0"/>
                <a:t>Baltijas jūra</a:t>
              </a:r>
              <a:endParaRPr lang="lv-LV" sz="1600" dirty="0"/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179388" y="3573463"/>
            <a:ext cx="3836987" cy="2954337"/>
            <a:chOff x="179512" y="3573016"/>
            <a:chExt cx="3836588" cy="2955192"/>
          </a:xfrm>
        </p:grpSpPr>
        <p:pic>
          <p:nvPicPr>
            <p:cNvPr id="13321" name="Picture 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5" t="7785" r="19485" b="9241"/>
            <a:stretch>
              <a:fillRect/>
            </a:stretch>
          </p:blipFill>
          <p:spPr bwMode="auto">
            <a:xfrm>
              <a:off x="179512" y="3573016"/>
              <a:ext cx="3836588" cy="2955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2" name="TextBox 16"/>
            <p:cNvSpPr txBox="1">
              <a:spLocks noChangeArrowheads="1"/>
            </p:cNvSpPr>
            <p:nvPr/>
          </p:nvSpPr>
          <p:spPr bwMode="auto">
            <a:xfrm>
              <a:off x="755576" y="4149080"/>
              <a:ext cx="2016224" cy="831237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lv-LV" sz="1600" dirty="0" smtClean="0"/>
                <a:t>Papildus dati no Krievijas Baltkrievijas</a:t>
              </a:r>
              <a:endParaRPr lang="lv-LV" sz="1600" dirty="0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4211638" y="3702050"/>
            <a:ext cx="4124325" cy="3006725"/>
            <a:chOff x="4211960" y="3702174"/>
            <a:chExt cx="4124620" cy="3007049"/>
          </a:xfrm>
        </p:grpSpPr>
        <p:pic>
          <p:nvPicPr>
            <p:cNvPr id="133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5" t="7785" r="19485" b="7785"/>
            <a:stretch>
              <a:fillRect/>
            </a:stretch>
          </p:blipFill>
          <p:spPr bwMode="auto">
            <a:xfrm>
              <a:off x="4499992" y="3702174"/>
              <a:ext cx="3836588" cy="30070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0" name="TextBox 18"/>
            <p:cNvSpPr txBox="1">
              <a:spLocks noChangeArrowheads="1"/>
            </p:cNvSpPr>
            <p:nvPr/>
          </p:nvSpPr>
          <p:spPr bwMode="auto">
            <a:xfrm>
              <a:off x="4211960" y="3717032"/>
              <a:ext cx="2206326" cy="831087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lv-LV" sz="1600" dirty="0" smtClean="0"/>
                <a:t>Visi virmas augstumu marķējošie datu punkti</a:t>
              </a:r>
              <a:endParaRPr lang="lv-LV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31224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4248</TotalTime>
  <Words>2189</Words>
  <Application>Microsoft Office PowerPoint</Application>
  <PresentationFormat>On-screen Show (4:3)</PresentationFormat>
  <Paragraphs>349</Paragraphs>
  <Slides>45</Slides>
  <Notes>6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Default Design</vt:lpstr>
      <vt:lpstr>Equation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gunta</dc:creator>
  <cp:lastModifiedBy>Juris</cp:lastModifiedBy>
  <cp:revision>97</cp:revision>
  <dcterms:created xsi:type="dcterms:W3CDTF">2011-10-31T13:37:25Z</dcterms:created>
  <dcterms:modified xsi:type="dcterms:W3CDTF">2012-11-29T07:51:25Z</dcterms:modified>
</cp:coreProperties>
</file>