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98" r:id="rId5"/>
    <p:sldId id="287" r:id="rId6"/>
    <p:sldId id="297" r:id="rId7"/>
    <p:sldId id="280" r:id="rId8"/>
    <p:sldId id="288" r:id="rId9"/>
    <p:sldId id="292" r:id="rId10"/>
    <p:sldId id="282" r:id="rId11"/>
    <p:sldId id="293" r:id="rId12"/>
    <p:sldId id="286" r:id="rId13"/>
    <p:sldId id="294" r:id="rId14"/>
    <p:sldId id="284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296" r:id="rId28"/>
    <p:sldId id="295" r:id="rId29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3300"/>
    <a:srgbClr val="CC66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60"/>
  </p:normalViewPr>
  <p:slideViewPr>
    <p:cSldViewPr>
      <p:cViewPr varScale="1">
        <p:scale>
          <a:sx n="103" d="100"/>
          <a:sy n="103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projekts\BALWOIS\kontinentalitaate_grafiki_grass_dati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0174563937340399E-2"/>
          <c:y val="8.5987261146497268E-2"/>
          <c:w val="0.7459768359071216"/>
          <c:h val="0.70821653719387345"/>
        </c:manualLayout>
      </c:layout>
      <c:lineChart>
        <c:grouping val="standard"/>
        <c:ser>
          <c:idx val="0"/>
          <c:order val="0"/>
          <c:tx>
            <c:strRef>
              <c:f>kopaa!$C$2:$C$3</c:f>
              <c:strCache>
                <c:ptCount val="1"/>
                <c:pt idx="0">
                  <c:v>17% c22</c:v>
                </c:pt>
              </c:strCache>
            </c:strRef>
          </c:tx>
          <c:spPr>
            <a:ln w="3810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strRef>
              <c:f>kopaa!$B$4:$B$15</c:f>
              <c:strCache>
                <c:ptCount val="12"/>
                <c:pt idx="0">
                  <c:v>X</c:v>
                </c:pt>
                <c:pt idx="1">
                  <c:v>XI</c:v>
                </c:pt>
                <c:pt idx="2">
                  <c:v>XII</c:v>
                </c:pt>
                <c:pt idx="3">
                  <c:v>I</c:v>
                </c:pt>
                <c:pt idx="4">
                  <c:v>II</c:v>
                </c:pt>
                <c:pt idx="5">
                  <c:v>III</c:v>
                </c:pt>
                <c:pt idx="6">
                  <c:v>IV</c:v>
                </c:pt>
                <c:pt idx="7">
                  <c:v>V</c:v>
                </c:pt>
                <c:pt idx="8">
                  <c:v>VI</c:v>
                </c:pt>
                <c:pt idx="9">
                  <c:v>VII</c:v>
                </c:pt>
                <c:pt idx="10">
                  <c:v>VII</c:v>
                </c:pt>
                <c:pt idx="11">
                  <c:v>IX</c:v>
                </c:pt>
              </c:strCache>
            </c:strRef>
          </c:cat>
          <c:val>
            <c:numRef>
              <c:f>kopaa!$C$4:$C$15</c:f>
              <c:numCache>
                <c:formatCode>General</c:formatCode>
                <c:ptCount val="12"/>
                <c:pt idx="0">
                  <c:v>0.17926600000000079</c:v>
                </c:pt>
                <c:pt idx="1">
                  <c:v>0.4745950000000001</c:v>
                </c:pt>
                <c:pt idx="2">
                  <c:v>0.89711000000000063</c:v>
                </c:pt>
                <c:pt idx="3">
                  <c:v>0.9384569999999971</c:v>
                </c:pt>
                <c:pt idx="4">
                  <c:v>0.89429700000000145</c:v>
                </c:pt>
                <c:pt idx="5">
                  <c:v>0.80261000000000005</c:v>
                </c:pt>
                <c:pt idx="6">
                  <c:v>0.62940900000000255</c:v>
                </c:pt>
                <c:pt idx="7">
                  <c:v>0.41763500000000003</c:v>
                </c:pt>
                <c:pt idx="8">
                  <c:v>5.7452400000000431E-2</c:v>
                </c:pt>
                <c:pt idx="9">
                  <c:v>1.7108100000000077E-2</c:v>
                </c:pt>
                <c:pt idx="10">
                  <c:v>3.3579900000000251E-4</c:v>
                </c:pt>
                <c:pt idx="11">
                  <c:v>4.8459200000000114E-3</c:v>
                </c:pt>
              </c:numCache>
            </c:numRef>
          </c:val>
        </c:ser>
        <c:ser>
          <c:idx val="1"/>
          <c:order val="1"/>
          <c:tx>
            <c:strRef>
              <c:f>kopaa!$D$2:$D$3</c:f>
              <c:strCache>
                <c:ptCount val="1"/>
                <c:pt idx="0">
                  <c:v>83% c22</c:v>
                </c:pt>
              </c:strCache>
            </c:strRef>
          </c:tx>
          <c:spPr>
            <a:ln w="3175">
              <a:solidFill>
                <a:srgbClr val="C0C0C0"/>
              </a:solidFill>
              <a:prstDash val="lgDash"/>
            </a:ln>
          </c:spPr>
          <c:marker>
            <c:symbol val="none"/>
          </c:marker>
          <c:cat>
            <c:strRef>
              <c:f>kopaa!$B$4:$B$15</c:f>
              <c:strCache>
                <c:ptCount val="12"/>
                <c:pt idx="0">
                  <c:v>X</c:v>
                </c:pt>
                <c:pt idx="1">
                  <c:v>XI</c:v>
                </c:pt>
                <c:pt idx="2">
                  <c:v>XII</c:v>
                </c:pt>
                <c:pt idx="3">
                  <c:v>I</c:v>
                </c:pt>
                <c:pt idx="4">
                  <c:v>II</c:v>
                </c:pt>
                <c:pt idx="5">
                  <c:v>III</c:v>
                </c:pt>
                <c:pt idx="6">
                  <c:v>IV</c:v>
                </c:pt>
                <c:pt idx="7">
                  <c:v>V</c:v>
                </c:pt>
                <c:pt idx="8">
                  <c:v>VI</c:v>
                </c:pt>
                <c:pt idx="9">
                  <c:v>VII</c:v>
                </c:pt>
                <c:pt idx="10">
                  <c:v>VII</c:v>
                </c:pt>
                <c:pt idx="11">
                  <c:v>IX</c:v>
                </c:pt>
              </c:strCache>
            </c:strRef>
          </c:cat>
          <c:val>
            <c:numRef>
              <c:f>kopaa!$D$4:$D$15</c:f>
              <c:numCache>
                <c:formatCode>General</c:formatCode>
                <c:ptCount val="12"/>
                <c:pt idx="0">
                  <c:v>0.39901200000000192</c:v>
                </c:pt>
                <c:pt idx="1">
                  <c:v>0.71740899999999996</c:v>
                </c:pt>
                <c:pt idx="2">
                  <c:v>0.98594999999999999</c:v>
                </c:pt>
                <c:pt idx="3">
                  <c:v>0.99571199999999949</c:v>
                </c:pt>
                <c:pt idx="4">
                  <c:v>0.97225599999999957</c:v>
                </c:pt>
                <c:pt idx="5">
                  <c:v>0.90708500000000003</c:v>
                </c:pt>
                <c:pt idx="6">
                  <c:v>0.83113999999999999</c:v>
                </c:pt>
                <c:pt idx="7">
                  <c:v>0.57782400000000289</c:v>
                </c:pt>
                <c:pt idx="8">
                  <c:v>0.28521800000000008</c:v>
                </c:pt>
                <c:pt idx="9">
                  <c:v>0.21160399999999999</c:v>
                </c:pt>
                <c:pt idx="10">
                  <c:v>9.4758800000000823E-2</c:v>
                </c:pt>
                <c:pt idx="11">
                  <c:v>0.16191200000000094</c:v>
                </c:pt>
              </c:numCache>
            </c:numRef>
          </c:val>
        </c:ser>
        <c:ser>
          <c:idx val="4"/>
          <c:order val="2"/>
          <c:tx>
            <c:strRef>
              <c:f>kopaa!$G$2:$G$3</c:f>
              <c:strCache>
                <c:ptCount val="1"/>
                <c:pt idx="0">
                  <c:v>17% c31</c:v>
                </c:pt>
              </c:strCache>
            </c:strRef>
          </c:tx>
          <c:spPr>
            <a:ln w="38100">
              <a:solidFill>
                <a:srgbClr val="333333"/>
              </a:solidFill>
              <a:prstDash val="solid"/>
            </a:ln>
          </c:spPr>
          <c:marker>
            <c:symbol val="none"/>
          </c:marker>
          <c:cat>
            <c:strRef>
              <c:f>kopaa!$B$4:$B$15</c:f>
              <c:strCache>
                <c:ptCount val="12"/>
                <c:pt idx="0">
                  <c:v>X</c:v>
                </c:pt>
                <c:pt idx="1">
                  <c:v>XI</c:v>
                </c:pt>
                <c:pt idx="2">
                  <c:v>XII</c:v>
                </c:pt>
                <c:pt idx="3">
                  <c:v>I</c:v>
                </c:pt>
                <c:pt idx="4">
                  <c:v>II</c:v>
                </c:pt>
                <c:pt idx="5">
                  <c:v>III</c:v>
                </c:pt>
                <c:pt idx="6">
                  <c:v>IV</c:v>
                </c:pt>
                <c:pt idx="7">
                  <c:v>V</c:v>
                </c:pt>
                <c:pt idx="8">
                  <c:v>VI</c:v>
                </c:pt>
                <c:pt idx="9">
                  <c:v>VII</c:v>
                </c:pt>
                <c:pt idx="10">
                  <c:v>VII</c:v>
                </c:pt>
                <c:pt idx="11">
                  <c:v>IX</c:v>
                </c:pt>
              </c:strCache>
            </c:strRef>
          </c:cat>
          <c:val>
            <c:numRef>
              <c:f>kopaa!$G$4:$G$15</c:f>
              <c:numCache>
                <c:formatCode>General</c:formatCode>
                <c:ptCount val="12"/>
                <c:pt idx="0">
                  <c:v>7.8413100000000124E-2</c:v>
                </c:pt>
                <c:pt idx="1">
                  <c:v>0.26273899999999994</c:v>
                </c:pt>
                <c:pt idx="2">
                  <c:v>0.60575500000000326</c:v>
                </c:pt>
                <c:pt idx="3">
                  <c:v>0.78897899999999999</c:v>
                </c:pt>
                <c:pt idx="4">
                  <c:v>0.89890400000000203</c:v>
                </c:pt>
                <c:pt idx="5">
                  <c:v>0.96043100000000003</c:v>
                </c:pt>
                <c:pt idx="6">
                  <c:v>0.86251999999999951</c:v>
                </c:pt>
                <c:pt idx="7">
                  <c:v>0.63760799999999995</c:v>
                </c:pt>
                <c:pt idx="8">
                  <c:v>0.24587400000000001</c:v>
                </c:pt>
                <c:pt idx="9">
                  <c:v>6.9528300000000084E-2</c:v>
                </c:pt>
                <c:pt idx="10">
                  <c:v>1.7089500000000084E-2</c:v>
                </c:pt>
                <c:pt idx="11">
                  <c:v>8.0129300000000535E-3</c:v>
                </c:pt>
              </c:numCache>
            </c:numRef>
          </c:val>
        </c:ser>
        <c:ser>
          <c:idx val="5"/>
          <c:order val="3"/>
          <c:tx>
            <c:strRef>
              <c:f>kopaa!$H$2:$H$3</c:f>
              <c:strCache>
                <c:ptCount val="1"/>
                <c:pt idx="0">
                  <c:v>83% c31</c:v>
                </c:pt>
              </c:strCache>
            </c:strRef>
          </c:tx>
          <c:spPr>
            <a:ln w="3175">
              <a:solidFill>
                <a:srgbClr val="333333"/>
              </a:solidFill>
              <a:prstDash val="lgDash"/>
            </a:ln>
          </c:spPr>
          <c:marker>
            <c:symbol val="none"/>
          </c:marker>
          <c:cat>
            <c:strRef>
              <c:f>kopaa!$B$4:$B$15</c:f>
              <c:strCache>
                <c:ptCount val="12"/>
                <c:pt idx="0">
                  <c:v>X</c:v>
                </c:pt>
                <c:pt idx="1">
                  <c:v>XI</c:v>
                </c:pt>
                <c:pt idx="2">
                  <c:v>XII</c:v>
                </c:pt>
                <c:pt idx="3">
                  <c:v>I</c:v>
                </c:pt>
                <c:pt idx="4">
                  <c:v>II</c:v>
                </c:pt>
                <c:pt idx="5">
                  <c:v>III</c:v>
                </c:pt>
                <c:pt idx="6">
                  <c:v>IV</c:v>
                </c:pt>
                <c:pt idx="7">
                  <c:v>V</c:v>
                </c:pt>
                <c:pt idx="8">
                  <c:v>VI</c:v>
                </c:pt>
                <c:pt idx="9">
                  <c:v>VII</c:v>
                </c:pt>
                <c:pt idx="10">
                  <c:v>VII</c:v>
                </c:pt>
                <c:pt idx="11">
                  <c:v>IX</c:v>
                </c:pt>
              </c:strCache>
            </c:strRef>
          </c:cat>
          <c:val>
            <c:numRef>
              <c:f>kopaa!$H$4:$H$15</c:f>
              <c:numCache>
                <c:formatCode>General</c:formatCode>
                <c:ptCount val="12"/>
                <c:pt idx="0">
                  <c:v>0.23183699999999999</c:v>
                </c:pt>
                <c:pt idx="1">
                  <c:v>0.44360900000000031</c:v>
                </c:pt>
                <c:pt idx="2">
                  <c:v>0.75260700000000325</c:v>
                </c:pt>
                <c:pt idx="3">
                  <c:v>0.89345000000000063</c:v>
                </c:pt>
                <c:pt idx="4">
                  <c:v>0.96709699999999998</c:v>
                </c:pt>
                <c:pt idx="5">
                  <c:v>0.999274</c:v>
                </c:pt>
                <c:pt idx="6">
                  <c:v>0.96657899999999997</c:v>
                </c:pt>
                <c:pt idx="7">
                  <c:v>0.76116300000000003</c:v>
                </c:pt>
                <c:pt idx="8">
                  <c:v>0.50034400000000001</c:v>
                </c:pt>
                <c:pt idx="9">
                  <c:v>0.28002600000000127</c:v>
                </c:pt>
                <c:pt idx="10">
                  <c:v>0.13628899999999999</c:v>
                </c:pt>
                <c:pt idx="11">
                  <c:v>9.9254000000000661E-2</c:v>
                </c:pt>
              </c:numCache>
            </c:numRef>
          </c:val>
        </c:ser>
        <c:marker val="1"/>
        <c:axId val="65696896"/>
        <c:axId val="65698432"/>
      </c:lineChart>
      <c:catAx>
        <c:axId val="65696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65698432"/>
        <c:crosses val="autoZero"/>
        <c:auto val="1"/>
        <c:lblAlgn val="ctr"/>
        <c:lblOffset val="100"/>
        <c:tickLblSkip val="1"/>
        <c:tickMarkSkip val="1"/>
      </c:catAx>
      <c:valAx>
        <c:axId val="65698432"/>
        <c:scaling>
          <c:orientation val="minMax"/>
          <c:max val="1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656968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5045568263655302"/>
          <c:y val="0.31847133757962026"/>
          <c:w val="0.13914187904665365"/>
          <c:h val="0.2961783439490476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v-LV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v-LV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A1A09-88CB-4C5F-835A-922E69E7F72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2C73E-F618-421B-9561-533EE1853B5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1E4B0-718C-4936-A163-F350308AAAF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lv-LV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AEF4D-9476-416F-9F4B-13210EBF3CC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76E36-5A90-4367-9911-7B33660534C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76AE8-75D5-4C1C-9255-7E6CC2E8E95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8867F-0FB9-4CD9-BA01-C06A0B77A1F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42B2B-6862-49AB-AE96-B0C12757A2D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532EA-631F-4F12-880A-E6F66A4AABF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F201-DFAE-44C9-AC9B-59C970D3D61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25B86-5719-476D-8248-6AEF4C2B276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B2C78-D8B2-452E-B638-79E97DC6662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lv-LV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1AEF94-9140-4E1F-8C6B-7D3D1BE280E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didzis@lauvadidzis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lv-LV" b="1">
              <a:solidFill>
                <a:srgbClr val="003366"/>
              </a:solidFill>
            </a:endParaRPr>
          </a:p>
          <a:p>
            <a:r>
              <a:rPr lang="lv-LV" b="1">
                <a:solidFill>
                  <a:srgbClr val="003366"/>
                </a:solidFill>
              </a:rPr>
              <a:t>ESF </a:t>
            </a:r>
            <a:r>
              <a:rPr lang="en-US" b="1">
                <a:solidFill>
                  <a:srgbClr val="003366"/>
                </a:solidFill>
              </a:rPr>
              <a:t>Project </a:t>
            </a:r>
            <a:r>
              <a:rPr lang="en-GB" b="1">
                <a:solidFill>
                  <a:srgbClr val="003366"/>
                </a:solidFill>
              </a:rPr>
              <a:t>„</a:t>
            </a:r>
            <a:r>
              <a:rPr lang="en-GB" b="1" i="1">
                <a:solidFill>
                  <a:srgbClr val="003366"/>
                </a:solidFill>
              </a:rPr>
              <a:t>Establishment of interdisciplinary scientist group and modelling system for groundwater research</a:t>
            </a:r>
            <a:r>
              <a:rPr lang="en-GB" b="1">
                <a:solidFill>
                  <a:srgbClr val="003366"/>
                </a:solidFill>
              </a:rPr>
              <a:t>”</a:t>
            </a:r>
            <a:endParaRPr lang="lv-LV" b="1">
              <a:solidFill>
                <a:srgbClr val="003366"/>
              </a:solidFill>
            </a:endParaRPr>
          </a:p>
        </p:txBody>
      </p:sp>
      <p:pic>
        <p:nvPicPr>
          <p:cNvPr id="2051" name="Picture 103" descr="logo_verticalll_si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2863" y="1700213"/>
            <a:ext cx="369728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110"/>
          <p:cNvSpPr txBox="1">
            <a:spLocks noChangeArrowheads="1"/>
          </p:cNvSpPr>
          <p:nvPr/>
        </p:nvSpPr>
        <p:spPr bwMode="auto">
          <a:xfrm>
            <a:off x="863600" y="6597650"/>
            <a:ext cx="6156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200">
                <a:solidFill>
                  <a:srgbClr val="003366"/>
                </a:solidFill>
              </a:rPr>
              <a:t>Project Nr. 2009/0212/1DP/1.1.1.2.0/09/APIA/VIAA/060</a:t>
            </a:r>
          </a:p>
        </p:txBody>
      </p:sp>
      <p:grpSp>
        <p:nvGrpSpPr>
          <p:cNvPr id="2053" name="Group 123"/>
          <p:cNvGrpSpPr>
            <a:grpSpLocks/>
          </p:cNvGrpSpPr>
          <p:nvPr/>
        </p:nvGrpSpPr>
        <p:grpSpPr bwMode="auto">
          <a:xfrm>
            <a:off x="0" y="5516563"/>
            <a:ext cx="5448300" cy="1028700"/>
            <a:chOff x="2220" y="13560"/>
            <a:chExt cx="8580" cy="1620"/>
          </a:xfrm>
        </p:grpSpPr>
        <p:pic>
          <p:nvPicPr>
            <p:cNvPr id="2057" name="Picture 1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20" y="13560"/>
              <a:ext cx="1911" cy="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25" descr="ES_divkrasain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0" y="13560"/>
              <a:ext cx="1378" cy="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90" y="13560"/>
              <a:ext cx="1610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127"/>
            <p:cNvSpPr txBox="1">
              <a:spLocks noChangeArrowheads="1"/>
            </p:cNvSpPr>
            <p:nvPr/>
          </p:nvSpPr>
          <p:spPr bwMode="auto">
            <a:xfrm>
              <a:off x="3780" y="14820"/>
              <a:ext cx="558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lv-LV" sz="1200" b="1">
                  <a:solidFill>
                    <a:srgbClr val="003366"/>
                  </a:solidFill>
                </a:rPr>
                <a:t>  INVESTING IN YOUR FUTURE</a:t>
              </a:r>
            </a:p>
            <a:p>
              <a:endParaRPr lang="lv-LV"/>
            </a:p>
          </p:txBody>
        </p:sp>
        <p:pic>
          <p:nvPicPr>
            <p:cNvPr id="2061" name="Picture 1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0" y="13560"/>
              <a:ext cx="3373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95288" y="2060575"/>
            <a:ext cx="5256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2400" b="1" dirty="0" smtClean="0"/>
              <a:t>Klimata mainības ietekme uz gruntsūdeņiem Latvijā</a:t>
            </a:r>
            <a:endParaRPr lang="lv-LV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1258888" y="3357563"/>
            <a:ext cx="36004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 sz="1600" dirty="0" smtClean="0"/>
              <a:t>M.Sci. Didzis Lauva</a:t>
            </a:r>
            <a:endParaRPr lang="lv-LV" sz="1600" dirty="0"/>
          </a:p>
          <a:p>
            <a:pPr algn="ctr">
              <a:spcBef>
                <a:spcPct val="50000"/>
              </a:spcBef>
            </a:pPr>
            <a:r>
              <a:rPr lang="lv-LV" sz="1200" dirty="0" smtClean="0">
                <a:hlinkClick r:id="rId7"/>
              </a:rPr>
              <a:t>didzis@lauvadidzis.com</a:t>
            </a:r>
            <a:endParaRPr lang="lv-LV" sz="1200" dirty="0" smtClean="0"/>
          </a:p>
          <a:p>
            <a:pPr algn="ctr">
              <a:spcBef>
                <a:spcPct val="50000"/>
              </a:spcBef>
            </a:pPr>
            <a:r>
              <a:rPr lang="lv-LV" sz="1200" dirty="0" smtClean="0"/>
              <a:t>www.lauvadidzis.com</a:t>
            </a:r>
            <a:endParaRPr lang="lv-LV" sz="1200" dirty="0"/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754708" y="4444370"/>
            <a:ext cx="453737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 dirty="0" smtClean="0"/>
              <a:t>Latvijas Lauksaimniecības Universitāte</a:t>
            </a:r>
          </a:p>
          <a:p>
            <a:pPr algn="ctr">
              <a:spcBef>
                <a:spcPct val="50000"/>
              </a:spcBef>
            </a:pPr>
            <a:r>
              <a:rPr lang="lv-LV" dirty="0" smtClean="0"/>
              <a:t>Jelgava, Latvija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v-LV" sz="2400" dirty="0" smtClean="0"/>
              <a:t>Klimatiskie nākotnes GŪL režīmi, kas aprēķināti no nākotnes klimata projekciju ansambļa, ir atšķirīgi. Pielietosim tiem ansambļu analīzes metodi.</a:t>
            </a:r>
            <a:endParaRPr lang="lv-LV" sz="2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Pētījums Nr.2</a:t>
            </a:r>
            <a:endParaRPr lang="lv-LV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3212976"/>
            <a:ext cx="76328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dirty="0" smtClean="0"/>
              <a:t>17. un 83. percentiles divām teritorijām ar atšķirīgām kontinentalitātēm.</a:t>
            </a:r>
            <a:endParaRPr lang="lv-LV" sz="11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3568" y="3573016"/>
            <a:ext cx="7200800" cy="2808312"/>
            <a:chOff x="683568" y="3573016"/>
            <a:chExt cx="7200800" cy="2808312"/>
          </a:xfrm>
        </p:grpSpPr>
        <p:graphicFrame>
          <p:nvGraphicFramePr>
            <p:cNvPr id="16" name="Chart 15"/>
            <p:cNvGraphicFramePr>
              <a:graphicFrameLocks/>
            </p:cNvGraphicFramePr>
            <p:nvPr/>
          </p:nvGraphicFramePr>
          <p:xfrm>
            <a:off x="683568" y="3573016"/>
            <a:ext cx="7200800" cy="2808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2987824" y="6093296"/>
              <a:ext cx="1656184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lv-LV" sz="1050" dirty="0" smtClean="0"/>
                <a:t>Mēneši</a:t>
              </a:r>
              <a:endParaRPr lang="lv-LV" sz="10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226" y="4221088"/>
              <a:ext cx="346249" cy="1512168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rtlCol="0">
              <a:spAutoFit/>
            </a:bodyPr>
            <a:lstStyle/>
            <a:p>
              <a:r>
                <a:rPr lang="lv-LV" sz="1050" dirty="0" smtClean="0"/>
                <a:t>Relatīvā GŪL vērtība</a:t>
              </a:r>
              <a:endParaRPr lang="lv-LV" sz="1050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2339752" y="3789040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Oval 13"/>
          <p:cNvSpPr/>
          <p:nvPr/>
        </p:nvSpPr>
        <p:spPr>
          <a:xfrm>
            <a:off x="3419872" y="3717032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39952" y="4437112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 smtClean="0"/>
          </a:p>
        </p:txBody>
      </p:sp>
      <p:sp>
        <p:nvSpPr>
          <p:cNvPr id="2560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60648"/>
            <a:ext cx="56886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Nenoteiktības (projekciju atšķirību) grafisks attēlojums trijās teritorijās ar atšķirīgu kontinentalitāti.</a:t>
            </a:r>
            <a:endParaRPr lang="lv-LV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908720"/>
            <a:ext cx="216024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1200" dirty="0" smtClean="0"/>
              <a:t>Vislielākās projekciju ansambļa atšķirības attiecībā uz GŪL režīmu ir jūnijā un novembrī.</a:t>
            </a:r>
          </a:p>
          <a:p>
            <a:endParaRPr lang="lv-LV" sz="1200" dirty="0" smtClean="0"/>
          </a:p>
          <a:p>
            <a:endParaRPr lang="lv-LV" sz="1200" dirty="0" smtClean="0"/>
          </a:p>
          <a:p>
            <a:endParaRPr lang="lv-LV" sz="1200" dirty="0" smtClean="0"/>
          </a:p>
          <a:p>
            <a:endParaRPr lang="lv-LV" sz="1200" dirty="0" smtClean="0"/>
          </a:p>
          <a:p>
            <a:r>
              <a:rPr lang="lv-LV" sz="1200" dirty="0" smtClean="0"/>
              <a:t>Vismazākās atšķirības vērojamas ziemas mēnešos.</a:t>
            </a:r>
            <a:endParaRPr lang="lv-LV" sz="12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5707285" cy="25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663280" y="3429000"/>
            <a:ext cx="64807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dirty="0" smtClean="0"/>
              <a:t>GŪL režīms pār visu Latvijas teritoriju nākotnes periodā (2071.-2100.) .</a:t>
            </a:r>
            <a:endParaRPr lang="lv-LV" dirty="0"/>
          </a:p>
        </p:txBody>
      </p:sp>
      <p:sp>
        <p:nvSpPr>
          <p:cNvPr id="20" name="TextBox 19"/>
          <p:cNvSpPr txBox="1"/>
          <p:nvPr/>
        </p:nvSpPr>
        <p:spPr>
          <a:xfrm>
            <a:off x="1979712" y="3068960"/>
            <a:ext cx="1656184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050" dirty="0" smtClean="0"/>
              <a:t>Mēneši</a:t>
            </a:r>
            <a:endParaRPr lang="lv-LV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1340768"/>
            <a:ext cx="346249" cy="1512168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v-LV" sz="1050" dirty="0" smtClean="0"/>
              <a:t>Relatīvā GŪL vērtība</a:t>
            </a:r>
            <a:endParaRPr lang="lv-LV" sz="105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699792" y="4077072"/>
            <a:ext cx="5976664" cy="2726751"/>
            <a:chOff x="2699792" y="4077072"/>
            <a:chExt cx="5976664" cy="272675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9792" y="4077072"/>
              <a:ext cx="5976664" cy="2726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5004048" y="6453336"/>
              <a:ext cx="1656184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lv-LV" sz="1050" dirty="0" smtClean="0"/>
                <a:t>Mēneši</a:t>
              </a:r>
              <a:endParaRPr lang="lv-LV" sz="105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71800" y="4653136"/>
              <a:ext cx="346249" cy="1512168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rtlCol="0">
              <a:spAutoFit/>
            </a:bodyPr>
            <a:lstStyle/>
            <a:p>
              <a:r>
                <a:rPr lang="lv-LV" sz="1050" dirty="0" smtClean="0"/>
                <a:t>Relatīvā GŪL vērtība</a:t>
              </a:r>
              <a:endParaRPr lang="lv-LV" sz="1050" dirty="0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7092280" y="5589240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64088" y="4221088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851920" y="980728"/>
            <a:ext cx="36004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Oval 24"/>
          <p:cNvSpPr/>
          <p:nvPr/>
        </p:nvSpPr>
        <p:spPr>
          <a:xfrm>
            <a:off x="1259632" y="1340768"/>
            <a:ext cx="4320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7" name="Oval 26"/>
          <p:cNvSpPr/>
          <p:nvPr/>
        </p:nvSpPr>
        <p:spPr>
          <a:xfrm>
            <a:off x="1907704" y="2060848"/>
            <a:ext cx="1440160" cy="86409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 animBg="1"/>
      <p:bldP spid="18" grpId="0"/>
      <p:bldP spid="17" grpId="0" animBg="1"/>
      <p:bldP spid="17" grpId="1" animBg="1"/>
      <p:bldP spid="25" grpId="0" animBg="1"/>
      <p:bldP spid="25" grpId="1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4" descr="gif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575" y="0"/>
            <a:ext cx="684053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623731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GŪL režīma nenoteiktības 3D reprezentācija.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sp>
        <p:nvSpPr>
          <p:cNvPr id="2560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Secinājumi</a:t>
            </a:r>
          </a:p>
        </p:txBody>
      </p:sp>
      <p:sp>
        <p:nvSpPr>
          <p:cNvPr id="2560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 smtClean="0"/>
              <a:t>Pastāv nenoteiktība starp GŪL režīmu nākotnes klimata projekciju ansambļa ietvaros.</a:t>
            </a:r>
          </a:p>
          <a:p>
            <a:endParaRPr lang="lv-LV" sz="2800" dirty="0" smtClean="0"/>
          </a:p>
          <a:p>
            <a:r>
              <a:rPr lang="lv-LV" sz="2800" dirty="0" smtClean="0"/>
              <a:t>Aplūkojot visas 11 klimata projekcijas vienkopus, GŪL režīma forma nākotnes periodā būs A-forma visā Latvijā.</a:t>
            </a:r>
          </a:p>
          <a:p>
            <a:endParaRPr lang="lv-LV" sz="2800" dirty="0" smtClean="0"/>
          </a:p>
          <a:p>
            <a:r>
              <a:rPr lang="lv-LV" sz="2800" dirty="0" smtClean="0"/>
              <a:t>Nākotnes periodā nezudīs telpiskā ietekme uz GŪL.</a:t>
            </a:r>
          </a:p>
          <a:p>
            <a:endParaRPr lang="lv-LV" sz="2800" dirty="0" smtClean="0"/>
          </a:p>
          <a:p>
            <a:endParaRPr lang="lv-LV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v-LV" dirty="0" smtClean="0"/>
              <a:t>Pētījums Nr.3</a:t>
            </a:r>
            <a:endParaRPr lang="lv-LV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lv-LV" sz="2400" dirty="0" smtClean="0"/>
              <a:t>Aprēķināt </a:t>
            </a:r>
            <a:r>
              <a:rPr lang="lv-LV" sz="2400" b="1" dirty="0" smtClean="0"/>
              <a:t>absolūtās</a:t>
            </a:r>
            <a:r>
              <a:rPr lang="lv-LV" sz="2400" dirty="0" smtClean="0"/>
              <a:t> ilggadīgās mēneša vidējās GŪL vērtības nākotnes un atskaites periodam visā Latvijā un </a:t>
            </a:r>
            <a:r>
              <a:rPr lang="lv-LV" sz="2400" b="1" dirty="0" smtClean="0"/>
              <a:t>novērtēt atšķirības </a:t>
            </a:r>
            <a:r>
              <a:rPr lang="lv-LV" sz="2400" dirty="0" smtClean="0"/>
              <a:t>starp GŪL nākotnes (2071.-2100.) un atskaites (1961.-1990.) periodiem:</a:t>
            </a:r>
          </a:p>
          <a:p>
            <a:pPr lvl="1"/>
            <a:r>
              <a:rPr lang="lv-LV" sz="2000" dirty="0" smtClean="0"/>
              <a:t>Absolūtie GŪL jāiegūst abos periodos:</a:t>
            </a:r>
          </a:p>
          <a:p>
            <a:pPr lvl="2"/>
            <a:r>
              <a:rPr lang="lv-LV" sz="1600" dirty="0" smtClean="0"/>
              <a:t>Nākotnē –modelēto GŪL ansambļa mediāna;</a:t>
            </a:r>
          </a:p>
          <a:p>
            <a:pPr lvl="3"/>
            <a:endParaRPr lang="lv-LV" sz="1600" dirty="0" smtClean="0"/>
          </a:p>
          <a:p>
            <a:pPr lvl="1"/>
            <a:r>
              <a:rPr lang="lv-LV" sz="2000" dirty="0" smtClean="0"/>
              <a:t>Atrast starpību starp absolūtajiem GŪL nākotnes un atskaites periodiem.</a:t>
            </a:r>
            <a:endParaRPr lang="lv-LV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pic>
        <p:nvPicPr>
          <p:cNvPr id="2053" name="Picture 5" descr="C:\darbs\absGUL\export rasters\png\2nd chance\step2\Janvār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7258050" cy="4752975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6555" y="692696"/>
            <a:ext cx="1557445" cy="53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5733256"/>
            <a:ext cx="759633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lv-LV" dirty="0" smtClean="0"/>
              <a:t>GŪL atšķirības starp nākotnes un atskaites periodiem; par cik cm GŪL nākotnes  periodā atšķirsies no GŪL atskaites periodā. Pozitīvās vērtības norāda uz GŪL tālāk no zemes virsmas, negatīvās – tuvāk  zemes virsmai.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pic>
        <p:nvPicPr>
          <p:cNvPr id="3074" name="Picture 2" descr="C:\darbs\absGUL\export rasters\png\2nd chance\step2\Februār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297"/>
            <a:ext cx="7258050" cy="47529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6555" y="692696"/>
            <a:ext cx="1557445" cy="53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pic>
        <p:nvPicPr>
          <p:cNvPr id="4098" name="Picture 2" descr="C:\darbs\absGUL\export rasters\png\2nd chance\step2\Mar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" y="1124297"/>
            <a:ext cx="7258050" cy="47529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6555" y="692696"/>
            <a:ext cx="1557445" cy="53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pic>
        <p:nvPicPr>
          <p:cNvPr id="5122" name="Picture 2" descr="C:\darbs\absGUL\export rasters\png\2nd chance\step2\Aprīl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54" y="1124744"/>
            <a:ext cx="7258050" cy="47529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6555" y="692696"/>
            <a:ext cx="1557445" cy="53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pic>
        <p:nvPicPr>
          <p:cNvPr id="6146" name="Picture 2" descr="C:\darbs\absGUL\export rasters\png\2nd chance\step2\Maij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54" y="1124297"/>
            <a:ext cx="7258050" cy="47529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6555" y="692696"/>
            <a:ext cx="1557445" cy="53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sp>
        <p:nvSpPr>
          <p:cNvPr id="24581" name="Content Placeholder 4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5865515"/>
          </a:xfrm>
        </p:spPr>
        <p:txBody>
          <a:bodyPr/>
          <a:lstStyle/>
          <a:p>
            <a:pPr algn="just">
              <a:buNone/>
            </a:pPr>
            <a:endParaRPr lang="lv-LV" dirty="0" smtClean="0"/>
          </a:p>
          <a:p>
            <a:pPr algn="just">
              <a:buNone/>
            </a:pPr>
            <a:r>
              <a:rPr lang="lv-LV" dirty="0" smtClean="0"/>
              <a:t>		</a:t>
            </a:r>
            <a:r>
              <a:rPr lang="lv-LV" sz="2000" dirty="0" smtClean="0"/>
              <a:t>Līdz šim Latvijā nav veikti pētījumi, kas aplūkotu bezspiediena horizonta gruntsūdens līmeņu iespējamās izmaiņas nākotnē klimata mainības ietekmē. </a:t>
            </a:r>
          </a:p>
          <a:p>
            <a:pPr algn="just">
              <a:buNone/>
            </a:pPr>
            <a:endParaRPr lang="lv-LV" sz="2000" dirty="0" smtClean="0"/>
          </a:p>
          <a:p>
            <a:pPr algn="just">
              <a:buNone/>
            </a:pPr>
            <a:r>
              <a:rPr lang="lv-LV" sz="2000" dirty="0" smtClean="0"/>
              <a:t>   		Prezentācijā tiks aplūkoti 3 pētījumi, kuru vienojošais mērķis ir atrast un novērtēt klimata mainības ietekmi uz gruntsūdeņiem Latvijā.</a:t>
            </a:r>
          </a:p>
          <a:p>
            <a:pPr algn="just">
              <a:buNone/>
            </a:pPr>
            <a:endParaRPr lang="lv-LV" sz="2000" dirty="0" smtClean="0"/>
          </a:p>
          <a:p>
            <a:pPr algn="just">
              <a:buNone/>
            </a:pPr>
            <a:r>
              <a:rPr lang="lv-LV" sz="2000" dirty="0" smtClean="0"/>
              <a:t>		Pētījumos ir izmantoti LVĢMC veiktie meteoroloģiskie un gruntsūdens līmeņu novērojumi.</a:t>
            </a:r>
          </a:p>
          <a:p>
            <a:pPr lvl="1">
              <a:buNone/>
            </a:pPr>
            <a:endParaRPr 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pic>
        <p:nvPicPr>
          <p:cNvPr id="7170" name="Picture 2" descr="C:\darbs\absGUL\export rasters\png\2nd chance\step2\Jūnij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54" y="1124297"/>
            <a:ext cx="7258050" cy="47529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6555" y="692696"/>
            <a:ext cx="1557445" cy="53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pic>
        <p:nvPicPr>
          <p:cNvPr id="8194" name="Picture 2" descr="C:\darbs\absGUL\export rasters\png\2nd chance\step2\Jūlij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" y="1124744"/>
            <a:ext cx="7258050" cy="47529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6555" y="692696"/>
            <a:ext cx="1557445" cy="53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pic>
        <p:nvPicPr>
          <p:cNvPr id="9218" name="Picture 2" descr="C:\darbs\absGUL\export rasters\png\2nd chance\step2\Augus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" y="1124297"/>
            <a:ext cx="7258050" cy="47529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6555" y="692696"/>
            <a:ext cx="1557445" cy="53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pic>
        <p:nvPicPr>
          <p:cNvPr id="10242" name="Picture 2" descr="C:\darbs\absGUL\export rasters\png\2nd chance\step2\Septembr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" y="1124297"/>
            <a:ext cx="7258050" cy="47529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6555" y="692696"/>
            <a:ext cx="1557445" cy="53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pic>
        <p:nvPicPr>
          <p:cNvPr id="11266" name="Picture 2" descr="C:\darbs\absGUL\export rasters\png\2nd chance\step2\Oktobr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" y="1124297"/>
            <a:ext cx="7258050" cy="47529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6555" y="692696"/>
            <a:ext cx="1557445" cy="53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pic>
        <p:nvPicPr>
          <p:cNvPr id="12290" name="Picture 2" descr="C:\darbs\absGUL\export rasters\png\2nd chance\step2\Novembr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76" y="1124297"/>
            <a:ext cx="7258050" cy="47529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6555" y="692696"/>
            <a:ext cx="1557445" cy="53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pic>
        <p:nvPicPr>
          <p:cNvPr id="13314" name="Picture 2" descr="C:\darbs\absGUL\export rasters\png\2nd chance\step2\Decembr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" y="1124297"/>
            <a:ext cx="7258050" cy="47529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6555" y="692696"/>
            <a:ext cx="1557445" cy="53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sp>
        <p:nvSpPr>
          <p:cNvPr id="2560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Secinājumi</a:t>
            </a:r>
          </a:p>
        </p:txBody>
      </p:sp>
      <p:sp>
        <p:nvSpPr>
          <p:cNvPr id="2560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 smtClean="0"/>
              <a:t>Nākotnes periodā (2071.-2100.) no maija līdz novembrim GŪL būs vidēji par 20-60cm zemāki visā Latvijā. </a:t>
            </a:r>
          </a:p>
          <a:p>
            <a:endParaRPr lang="lv-LV" sz="2400" dirty="0" smtClean="0"/>
          </a:p>
          <a:p>
            <a:r>
              <a:rPr lang="lv-LV" sz="2400" dirty="0" smtClean="0"/>
              <a:t>Izteiktākās izmaiņas vērojamas no augusta līdz oktobrim Vidzemes centrālajā daļā.</a:t>
            </a:r>
          </a:p>
          <a:p>
            <a:endParaRPr lang="lv-LV" sz="2400" dirty="0" smtClean="0"/>
          </a:p>
          <a:p>
            <a:r>
              <a:rPr lang="lv-LV" sz="2400" dirty="0" smtClean="0"/>
              <a:t>Mēnešos no novembra līdz maijam GŪL nākotnē būs augstāki pārsvarā visā </a:t>
            </a:r>
            <a:r>
              <a:rPr lang="lv-LV" sz="2400" smtClean="0"/>
              <a:t>Latvijas teritorijā.</a:t>
            </a:r>
            <a:endParaRPr lang="lv-LV" sz="2400" dirty="0" smtClean="0"/>
          </a:p>
          <a:p>
            <a:endParaRPr lang="lv-LV" sz="2400" dirty="0" smtClean="0"/>
          </a:p>
          <a:p>
            <a:endParaRPr lang="lv-LV" sz="2400" dirty="0" smtClean="0"/>
          </a:p>
        </p:txBody>
      </p:sp>
      <p:pic>
        <p:nvPicPr>
          <p:cNvPr id="6" name="Picture 5" descr="C:\darbs\absGUL\export rasters\png\2nd chance\gif\2_200c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995716"/>
            <a:ext cx="2843808" cy="1862284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4247082"/>
            <a:ext cx="755577" cy="261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Paldies</a:t>
            </a:r>
            <a:endParaRPr lang="lv-LV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/>
            <a:r>
              <a:rPr lang="lv-LV" sz="2400" dirty="0" smtClean="0"/>
              <a:t>Novērtēt gruntsūdens līmeņu (GŪL) režīmu nākotnes periodam </a:t>
            </a:r>
            <a:r>
              <a:rPr lang="lv-LV" sz="2400" b="1" dirty="0" smtClean="0"/>
              <a:t>(2071.-2100.) </a:t>
            </a:r>
            <a:r>
              <a:rPr lang="lv-LV" sz="2400" dirty="0" smtClean="0"/>
              <a:t>un salīdzināt ar atskaites  periodā </a:t>
            </a:r>
            <a:r>
              <a:rPr lang="lv-LV" sz="2400" b="1" dirty="0" smtClean="0"/>
              <a:t>(1961.-1990.) </a:t>
            </a:r>
            <a:r>
              <a:rPr lang="lv-LV" sz="2400" dirty="0" smtClean="0"/>
              <a:t>novēroto gruntsūdens līmeņu režīmu brīvi izvēlētai nākotnes klimata projekcijai. </a:t>
            </a:r>
            <a:endParaRPr lang="lv-LV" sz="2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Pētījums Nr.1</a:t>
            </a:r>
            <a:endParaRPr lang="lv-LV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3212976"/>
            <a:ext cx="24837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 smtClean="0"/>
              <a:t>Kontinentalitātes indekss (KI) – telpisks raksturlielums.</a:t>
            </a:r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pPr algn="r"/>
            <a:r>
              <a:rPr lang="lv-LV" sz="1400" dirty="0" smtClean="0"/>
              <a:t>(Kartes sastādīšanai izmantota A.Dravinieces  apkopotā informācija)</a:t>
            </a:r>
            <a:endParaRPr lang="lv-LV" sz="1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2411760" y="2708920"/>
            <a:ext cx="7061783" cy="4392488"/>
            <a:chOff x="2411760" y="2708920"/>
            <a:chExt cx="7061783" cy="4392488"/>
          </a:xfrm>
        </p:grpSpPr>
        <p:grpSp>
          <p:nvGrpSpPr>
            <p:cNvPr id="35" name="Group 34"/>
            <p:cNvGrpSpPr/>
            <p:nvPr/>
          </p:nvGrpSpPr>
          <p:grpSpPr>
            <a:xfrm>
              <a:off x="2411760" y="2708920"/>
              <a:ext cx="7061783" cy="4392488"/>
              <a:chOff x="2406761" y="2708921"/>
              <a:chExt cx="7061783" cy="4392488"/>
            </a:xfrm>
          </p:grpSpPr>
          <p:pic>
            <p:nvPicPr>
              <p:cNvPr id="1031" name="Picture 7" descr="J:\darba laptops\projekts\raksts\karteLatviskiBezGrupamBezC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06761" y="2708921"/>
                <a:ext cx="7061783" cy="4392488"/>
              </a:xfrm>
              <a:prstGeom prst="rect">
                <a:avLst/>
              </a:prstGeom>
              <a:noFill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555776" y="4797152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KI-22</a:t>
                </a:r>
                <a:endParaRPr lang="lv-LV" sz="1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275856" y="3717032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KI-23</a:t>
                </a:r>
                <a:endParaRPr lang="lv-LV" sz="1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707904" y="4005064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KI-24</a:t>
                </a:r>
                <a:endParaRPr lang="lv-LV" sz="1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95936" y="4437112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200" b="1" dirty="0" smtClean="0"/>
                  <a:t>KI-25</a:t>
                </a:r>
                <a:endParaRPr lang="lv-LV" sz="12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55976" y="5013176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200" b="1" dirty="0" smtClean="0"/>
                  <a:t>KI-26</a:t>
                </a:r>
                <a:endParaRPr lang="lv-LV" sz="12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932040" y="5157192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200" b="1" dirty="0" smtClean="0"/>
                  <a:t>KI-27</a:t>
                </a:r>
                <a:endParaRPr lang="lv-LV" sz="12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652120" y="5013176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200" b="1" dirty="0" smtClean="0"/>
                  <a:t>KI-28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732240" y="4941168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200" b="1" dirty="0" smtClean="0">
                    <a:solidFill>
                      <a:srgbClr val="990000"/>
                    </a:solidFill>
                  </a:rPr>
                  <a:t>KI-29</a:t>
                </a:r>
                <a:endParaRPr lang="lv-LV" sz="1200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524328" y="5229200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200" b="1" dirty="0" smtClean="0">
                    <a:solidFill>
                      <a:srgbClr val="990000"/>
                    </a:solidFill>
                  </a:rPr>
                  <a:t>KI-30</a:t>
                </a:r>
                <a:endParaRPr lang="lv-LV" sz="1200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100392" y="5517232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200" b="1" dirty="0" smtClean="0">
                    <a:solidFill>
                      <a:srgbClr val="993300"/>
                    </a:solidFill>
                  </a:rPr>
                  <a:t>KI-31</a:t>
                </a:r>
                <a:endParaRPr lang="lv-LV" sz="1200" b="1" dirty="0">
                  <a:solidFill>
                    <a:srgbClr val="993300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2699792" y="6093296"/>
              <a:ext cx="36004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70634" y="6046688"/>
              <a:ext cx="6480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lv-LV" sz="1100" dirty="0" smtClean="0">
                  <a:latin typeface="Times New Roman" pitchFamily="18" charset="0"/>
                  <a:cs typeface="Times New Roman" pitchFamily="18" charset="0"/>
                </a:rPr>
                <a:t>KI-nn</a:t>
              </a:r>
              <a:endParaRPr lang="lv-LV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2627784" y="4725144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7" name="Oval 36"/>
          <p:cNvSpPr/>
          <p:nvPr/>
        </p:nvSpPr>
        <p:spPr>
          <a:xfrm>
            <a:off x="8172400" y="5445224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allAtOnce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95536" y="110906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GŪL režīms – aprakstāms ar relatīvām vērtībām.</a:t>
            </a:r>
          </a:p>
          <a:p>
            <a:endParaRPr lang="lv-LV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11560" y="3773358"/>
            <a:ext cx="8352928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lv-LV" sz="1600" b="1" dirty="0" smtClean="0"/>
              <a:t>Novērotie </a:t>
            </a:r>
            <a:r>
              <a:rPr lang="lv-LV" sz="1600" dirty="0" smtClean="0"/>
              <a:t>GŪL režīmi. </a:t>
            </a:r>
          </a:p>
          <a:p>
            <a:pPr algn="r"/>
            <a:r>
              <a:rPr lang="lv-LV" sz="1600" dirty="0" smtClean="0"/>
              <a:t>Divi mininumi un maksimumi. Redzama spēcīga telpisko īpašību ietekme .</a:t>
            </a:r>
          </a:p>
          <a:p>
            <a:pPr algn="r"/>
            <a:endParaRPr lang="lv-LV" sz="1600" dirty="0" smtClean="0"/>
          </a:p>
          <a:p>
            <a:pPr algn="r"/>
            <a:r>
              <a:rPr lang="lv-LV" sz="1600" dirty="0" smtClean="0"/>
              <a:t> Latvijas austrumos (KI=31) ziemas periodā GŪL ir zemāki nekā Latvijas rietumos (KI=22).</a:t>
            </a:r>
          </a:p>
          <a:p>
            <a:pPr algn="r"/>
            <a:endParaRPr lang="lv-LV" sz="1600" dirty="0" smtClean="0"/>
          </a:p>
          <a:p>
            <a:pPr algn="r"/>
            <a:r>
              <a:rPr lang="lv-LV" sz="1600" dirty="0" smtClean="0"/>
              <a:t>Pavasarī GŪL līmenis ātrāk sāk kristies un savu minimumu sasniedz Latvijas rietumos.</a:t>
            </a:r>
          </a:p>
          <a:p>
            <a:pPr algn="r"/>
            <a:endParaRPr lang="lv-LV" sz="1600" dirty="0"/>
          </a:p>
        </p:txBody>
      </p:sp>
      <p:grpSp>
        <p:nvGrpSpPr>
          <p:cNvPr id="2" name="Group 22"/>
          <p:cNvGrpSpPr/>
          <p:nvPr/>
        </p:nvGrpSpPr>
        <p:grpSpPr>
          <a:xfrm>
            <a:off x="3786392" y="981019"/>
            <a:ext cx="4818056" cy="2576314"/>
            <a:chOff x="3786392" y="3084934"/>
            <a:chExt cx="4818056" cy="257631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6392" y="3084934"/>
              <a:ext cx="4818056" cy="2576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508104" y="5335324"/>
              <a:ext cx="165618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lv-LV" sz="1050" dirty="0" smtClean="0"/>
                <a:t>Mēneši</a:t>
              </a:r>
              <a:endParaRPr lang="lv-LV" sz="105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1684" y="3671019"/>
              <a:ext cx="346249" cy="1440160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rtlCol="0">
              <a:spAutoFit/>
            </a:bodyPr>
            <a:lstStyle/>
            <a:p>
              <a:r>
                <a:rPr lang="lv-LV" sz="1050" dirty="0" smtClean="0"/>
                <a:t>Relatīvā GŪL vērtība</a:t>
              </a:r>
              <a:endParaRPr lang="lv-LV" sz="105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76256" y="3209354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sz="1200" dirty="0" smtClean="0"/>
                <a:t>Kontinentalitātes indekss</a:t>
              </a:r>
              <a:endParaRPr lang="lv-LV" sz="1200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4985576" y="1063049"/>
            <a:ext cx="288032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Oval 20"/>
          <p:cNvSpPr/>
          <p:nvPr/>
        </p:nvSpPr>
        <p:spPr>
          <a:xfrm>
            <a:off x="6295906" y="1063049"/>
            <a:ext cx="2880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Oval 21"/>
          <p:cNvSpPr/>
          <p:nvPr/>
        </p:nvSpPr>
        <p:spPr>
          <a:xfrm>
            <a:off x="5580112" y="1629091"/>
            <a:ext cx="360040" cy="108012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003366"/>
                </a:solidFill>
              </a:rPr>
              <a:t>ESF Project </a:t>
            </a:r>
            <a:r>
              <a:rPr lang="en-GB" sz="1000" b="1" dirty="0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 dirty="0">
              <a:solidFill>
                <a:srgbClr val="003366"/>
              </a:solidFill>
            </a:endParaRPr>
          </a:p>
          <a:p>
            <a:r>
              <a:rPr lang="en-GB" sz="1000" b="1" dirty="0">
                <a:solidFill>
                  <a:srgbClr val="003366"/>
                </a:solidFill>
              </a:rPr>
              <a:t>and modelling system for groundwater research”</a:t>
            </a:r>
            <a:endParaRPr lang="lv-LV" sz="1000" b="1" dirty="0">
              <a:solidFill>
                <a:srgbClr val="003366"/>
              </a:solidFill>
            </a:endParaRPr>
          </a:p>
          <a:p>
            <a:r>
              <a:rPr lang="lv-LV" sz="1000" dirty="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sp>
        <p:nvSpPr>
          <p:cNvPr id="25" name="Oval 24"/>
          <p:cNvSpPr/>
          <p:nvPr/>
        </p:nvSpPr>
        <p:spPr>
          <a:xfrm>
            <a:off x="7308304" y="2781219"/>
            <a:ext cx="648072" cy="29641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Oval 25"/>
          <p:cNvSpPr/>
          <p:nvPr/>
        </p:nvSpPr>
        <p:spPr>
          <a:xfrm>
            <a:off x="4716016" y="2132856"/>
            <a:ext cx="13681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660232" y="2924944"/>
            <a:ext cx="576064" cy="144016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003366"/>
                </a:solidFill>
              </a:rPr>
              <a:t>ESF Project </a:t>
            </a:r>
            <a:r>
              <a:rPr lang="en-GB" sz="1000" b="1" dirty="0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 dirty="0">
              <a:solidFill>
                <a:srgbClr val="003366"/>
              </a:solidFill>
            </a:endParaRPr>
          </a:p>
          <a:p>
            <a:r>
              <a:rPr lang="en-GB" sz="1000" b="1" dirty="0">
                <a:solidFill>
                  <a:srgbClr val="003366"/>
                </a:solidFill>
              </a:rPr>
              <a:t>and modelling system for groundwater research”</a:t>
            </a:r>
            <a:endParaRPr lang="lv-LV" sz="1000" b="1" dirty="0">
              <a:solidFill>
                <a:srgbClr val="003366"/>
              </a:solidFill>
            </a:endParaRPr>
          </a:p>
          <a:p>
            <a:r>
              <a:rPr lang="lv-LV" sz="1000" dirty="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sp>
        <p:nvSpPr>
          <p:cNvPr id="2458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smtClean="0"/>
          </a:p>
        </p:txBody>
      </p:sp>
      <p:pic>
        <p:nvPicPr>
          <p:cNvPr id="6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7178353" cy="310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660232" y="3157518"/>
            <a:ext cx="1656184" cy="577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050" dirty="0" smtClean="0"/>
              <a:t>Uz novērojumiem modelētie GŪL (1961.-1991.)</a:t>
            </a:r>
            <a:endParaRPr lang="lv-LV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4293096"/>
            <a:ext cx="1656184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050" dirty="0" smtClean="0"/>
              <a:t>Mēneši</a:t>
            </a:r>
            <a:endParaRPr lang="lv-LV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1475656" y="2464321"/>
            <a:ext cx="346249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v-LV" sz="1050" dirty="0" smtClean="0"/>
              <a:t>Relatīvā GŪL vērtība</a:t>
            </a:r>
            <a:endParaRPr lang="lv-LV" sz="1050" dirty="0"/>
          </a:p>
        </p:txBody>
      </p:sp>
      <p:sp>
        <p:nvSpPr>
          <p:cNvPr id="27" name="Rectangle 26"/>
          <p:cNvSpPr/>
          <p:nvPr/>
        </p:nvSpPr>
        <p:spPr>
          <a:xfrm>
            <a:off x="8203768" y="2420888"/>
            <a:ext cx="144016" cy="1359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Rectangle 27"/>
          <p:cNvSpPr/>
          <p:nvPr/>
        </p:nvSpPr>
        <p:spPr>
          <a:xfrm>
            <a:off x="6300192" y="2852936"/>
            <a:ext cx="19442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9" name="Rectangle 28"/>
          <p:cNvSpPr/>
          <p:nvPr/>
        </p:nvSpPr>
        <p:spPr>
          <a:xfrm flipH="1">
            <a:off x="6291229" y="2924944"/>
            <a:ext cx="72009" cy="639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0" name="Rectangle 29"/>
          <p:cNvSpPr/>
          <p:nvPr/>
        </p:nvSpPr>
        <p:spPr>
          <a:xfrm flipH="1">
            <a:off x="6372200" y="3356992"/>
            <a:ext cx="288611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3" name="Rectangle 32"/>
          <p:cNvSpPr/>
          <p:nvPr/>
        </p:nvSpPr>
        <p:spPr>
          <a:xfrm>
            <a:off x="3347864" y="1772816"/>
            <a:ext cx="309634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/>
          <p:cNvSpPr txBox="1"/>
          <p:nvPr/>
        </p:nvSpPr>
        <p:spPr>
          <a:xfrm>
            <a:off x="1115616" y="167352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Relatīvie ilggadīgie mēneša vidējie GŪL</a:t>
            </a:r>
          </a:p>
          <a:p>
            <a:pPr algn="ctr"/>
            <a:r>
              <a:rPr lang="lv-LV" dirty="0" smtClean="0"/>
              <a:t>atskaites periodā (1961.-1991.).</a:t>
            </a:r>
            <a:endParaRPr lang="lv-LV" dirty="0"/>
          </a:p>
        </p:txBody>
      </p:sp>
      <p:sp>
        <p:nvSpPr>
          <p:cNvPr id="36" name="TextBox 35"/>
          <p:cNvSpPr txBox="1"/>
          <p:nvPr/>
        </p:nvSpPr>
        <p:spPr>
          <a:xfrm>
            <a:off x="1331640" y="479715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Lai gan Modelis METUL rezultātus mazliet pārspīlē, kopumā sakritība starp novērojumiem un modelētajiem GŪL ir laba.</a:t>
            </a:r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2" y="2780928"/>
            <a:ext cx="1656184" cy="415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050" dirty="0" smtClean="0"/>
              <a:t>Novērojumi (1961.-1991.)</a:t>
            </a:r>
            <a:endParaRPr lang="lv-LV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717835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003366"/>
                </a:solidFill>
              </a:rPr>
              <a:t>ESF Project </a:t>
            </a:r>
            <a:r>
              <a:rPr lang="en-GB" sz="1000" b="1" dirty="0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 dirty="0">
              <a:solidFill>
                <a:srgbClr val="003366"/>
              </a:solidFill>
            </a:endParaRPr>
          </a:p>
          <a:p>
            <a:r>
              <a:rPr lang="en-GB" sz="1000" b="1" dirty="0">
                <a:solidFill>
                  <a:srgbClr val="003366"/>
                </a:solidFill>
              </a:rPr>
              <a:t>and modelling system for groundwater research”</a:t>
            </a:r>
            <a:endParaRPr lang="lv-LV" sz="1000" b="1" dirty="0">
              <a:solidFill>
                <a:srgbClr val="003366"/>
              </a:solidFill>
            </a:endParaRPr>
          </a:p>
          <a:p>
            <a:r>
              <a:rPr lang="lv-LV" sz="1000" dirty="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sp>
        <p:nvSpPr>
          <p:cNvPr id="2458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smtClean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2780928"/>
            <a:ext cx="1800200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050" dirty="0" smtClean="0"/>
              <a:t>Novērojumi (1961.-1991.)</a:t>
            </a:r>
            <a:endParaRPr lang="lv-LV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6516216" y="3140968"/>
            <a:ext cx="1800200" cy="577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050" dirty="0" smtClean="0"/>
              <a:t>Modelētie GŪL izvēlētajai klimata projekcijai (1961.-1991.)</a:t>
            </a:r>
            <a:endParaRPr lang="lv-LV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3491880" y="4365104"/>
            <a:ext cx="1656184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050" dirty="0" smtClean="0"/>
              <a:t>Mēneši</a:t>
            </a:r>
            <a:endParaRPr lang="lv-LV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1489447" y="2492896"/>
            <a:ext cx="346249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v-LV" sz="1050" dirty="0" smtClean="0"/>
              <a:t>Relatīvā GŪL vērtība</a:t>
            </a:r>
            <a:endParaRPr lang="lv-LV" sz="1050" dirty="0"/>
          </a:p>
        </p:txBody>
      </p:sp>
      <p:sp>
        <p:nvSpPr>
          <p:cNvPr id="23" name="Rectangle 22"/>
          <p:cNvSpPr/>
          <p:nvPr/>
        </p:nvSpPr>
        <p:spPr>
          <a:xfrm>
            <a:off x="6228184" y="350100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Rectangle 23"/>
          <p:cNvSpPr/>
          <p:nvPr/>
        </p:nvSpPr>
        <p:spPr>
          <a:xfrm>
            <a:off x="6156176" y="2492896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Rectangle 24"/>
          <p:cNvSpPr/>
          <p:nvPr/>
        </p:nvSpPr>
        <p:spPr>
          <a:xfrm>
            <a:off x="6156176" y="2708920"/>
            <a:ext cx="144016" cy="944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Rectangle 25"/>
          <p:cNvSpPr/>
          <p:nvPr/>
        </p:nvSpPr>
        <p:spPr>
          <a:xfrm>
            <a:off x="8140144" y="2636912"/>
            <a:ext cx="207640" cy="1359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Rectangle 31"/>
          <p:cNvSpPr/>
          <p:nvPr/>
        </p:nvSpPr>
        <p:spPr>
          <a:xfrm>
            <a:off x="3347864" y="1844824"/>
            <a:ext cx="302433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1115616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Relatīvie ilggadīgie mēneša vidējie GŪL</a:t>
            </a:r>
          </a:p>
          <a:p>
            <a:pPr algn="ctr"/>
            <a:r>
              <a:rPr lang="lv-LV" dirty="0" smtClean="0"/>
              <a:t>atskaites periodā (1961.-1991.).</a:t>
            </a:r>
            <a:endParaRPr lang="lv-LV" dirty="0"/>
          </a:p>
        </p:txBody>
      </p:sp>
      <p:sp>
        <p:nvSpPr>
          <p:cNvPr id="34" name="Oval 33"/>
          <p:cNvSpPr/>
          <p:nvPr/>
        </p:nvSpPr>
        <p:spPr>
          <a:xfrm>
            <a:off x="2123728" y="2276872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411760" y="2636912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87624" y="508518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Ja meteoroloģisko datu vietā izmanto brīvi izvēlētu klimata projekciju, var rasties problēmas; šajā gadījumā kvantitatīvas problēmas ziemas mēnešos.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7200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 flipH="1" flipV="1">
            <a:off x="6588224" y="2564904"/>
            <a:ext cx="176152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sp>
        <p:nvSpPr>
          <p:cNvPr id="2560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 smtClean="0"/>
          </a:p>
        </p:txBody>
      </p:sp>
      <p:pic>
        <p:nvPicPr>
          <p:cNvPr id="9" name="Object 2"/>
          <p:cNvPicPr>
            <a:picLocks noChangeAspect="1" noChangeArrowheads="1"/>
          </p:cNvPicPr>
          <p:nvPr/>
        </p:nvPicPr>
        <p:blipFill>
          <a:blip r:embed="rId4" cstate="print"/>
          <a:srcRect t="78696"/>
          <a:stretch>
            <a:fillRect/>
          </a:stretch>
        </p:blipFill>
        <p:spPr bwMode="auto">
          <a:xfrm>
            <a:off x="1259632" y="4077072"/>
            <a:ext cx="7200800" cy="66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615520" y="2808224"/>
            <a:ext cx="1700896" cy="415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050" dirty="0" smtClean="0"/>
              <a:t>Modelētie GŪL klimata projekcijai (1961.-1990.)</a:t>
            </a:r>
            <a:endParaRPr lang="lv-LV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4365104"/>
            <a:ext cx="1656184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050" dirty="0" smtClean="0"/>
              <a:t>Mēneši</a:t>
            </a:r>
            <a:endParaRPr lang="lv-LV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1475656" y="2492896"/>
            <a:ext cx="346249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lv-LV" sz="1050" dirty="0" smtClean="0"/>
              <a:t>Relatīvā GŪL vērtība</a:t>
            </a:r>
            <a:endParaRPr lang="lv-LV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6588224" y="3212976"/>
            <a:ext cx="1656184" cy="415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050" dirty="0" smtClean="0"/>
              <a:t>Modelētie GŪL klimata projekcijai (2071.-2100.)</a:t>
            </a:r>
            <a:endParaRPr lang="lv-LV" sz="1050" dirty="0"/>
          </a:p>
        </p:txBody>
      </p:sp>
      <p:sp>
        <p:nvSpPr>
          <p:cNvPr id="28" name="Rectangle 27"/>
          <p:cNvSpPr/>
          <p:nvPr/>
        </p:nvSpPr>
        <p:spPr>
          <a:xfrm flipH="1" flipV="1">
            <a:off x="6198480" y="2789312"/>
            <a:ext cx="711696" cy="63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9" name="Rectangle 28"/>
          <p:cNvSpPr/>
          <p:nvPr/>
        </p:nvSpPr>
        <p:spPr>
          <a:xfrm flipH="1" flipV="1">
            <a:off x="6228184" y="350100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0" name="Rectangle 29"/>
          <p:cNvSpPr/>
          <p:nvPr/>
        </p:nvSpPr>
        <p:spPr>
          <a:xfrm flipH="1" flipV="1">
            <a:off x="6183612" y="2823795"/>
            <a:ext cx="63624" cy="711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3" name="Rectangle 32"/>
          <p:cNvSpPr/>
          <p:nvPr/>
        </p:nvSpPr>
        <p:spPr>
          <a:xfrm>
            <a:off x="3347864" y="1844824"/>
            <a:ext cx="29523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827584" y="177281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Relatīvie ilggadīgie mēneša vidējie GŪL</a:t>
            </a:r>
            <a:br>
              <a:rPr lang="lv-LV" dirty="0" smtClean="0"/>
            </a:br>
            <a:r>
              <a:rPr lang="lv-LV" dirty="0" smtClean="0"/>
              <a:t>klimata projekcijai</a:t>
            </a:r>
            <a:endParaRPr lang="lv-LV" dirty="0"/>
          </a:p>
        </p:txBody>
      </p:sp>
      <p:sp>
        <p:nvSpPr>
          <p:cNvPr id="34" name="Oval 33"/>
          <p:cNvSpPr/>
          <p:nvPr/>
        </p:nvSpPr>
        <p:spPr>
          <a:xfrm>
            <a:off x="2195736" y="2276872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07904" y="2636912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87624" y="508518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Modelējot GŪL režīmu nākotnei, izzūd ziemas minimums.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6672"/>
            <a:ext cx="94320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/>
              <a:t>GŪL režīmu attēlojums atkarībā no kontinentalitātes indeksa.</a:t>
            </a:r>
            <a:endParaRPr lang="lv-LV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5496" y="1628800"/>
            <a:ext cx="5112568" cy="2338388"/>
            <a:chOff x="395536" y="908720"/>
            <a:chExt cx="5921375" cy="233838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908720"/>
              <a:ext cx="5921375" cy="2338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627784" y="2977902"/>
              <a:ext cx="1656184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lv-LV" sz="1050" dirty="0" smtClean="0"/>
                <a:t>Mēneši</a:t>
              </a:r>
              <a:endParaRPr lang="lv-LV" sz="10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7544" y="1196752"/>
              <a:ext cx="346249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vert270" wrap="square" rtlCol="0">
              <a:spAutoFit/>
            </a:bodyPr>
            <a:lstStyle/>
            <a:p>
              <a:r>
                <a:rPr lang="lv-LV" sz="1050" dirty="0" smtClean="0"/>
                <a:t>Relatīvā GŪL vērtība</a:t>
              </a:r>
              <a:endParaRPr lang="lv-LV" sz="105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35896" y="4149080"/>
            <a:ext cx="14401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21" name="Group 20"/>
          <p:cNvGrpSpPr/>
          <p:nvPr/>
        </p:nvGrpSpPr>
        <p:grpSpPr>
          <a:xfrm>
            <a:off x="3923928" y="4077072"/>
            <a:ext cx="5112891" cy="2582862"/>
            <a:chOff x="3563888" y="3717032"/>
            <a:chExt cx="5112891" cy="2582862"/>
          </a:xfrm>
        </p:grpSpPr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3888" y="3717032"/>
              <a:ext cx="5112891" cy="25828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292079" y="6021288"/>
              <a:ext cx="1656184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lv-LV" sz="1050" dirty="0" smtClean="0"/>
                <a:t>Mēneši</a:t>
              </a:r>
              <a:endParaRPr lang="lv-LV" sz="10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35896" y="4437112"/>
              <a:ext cx="216023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69985" y="4149080"/>
              <a:ext cx="353943" cy="14401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vert270" wrap="square" rtlCol="0">
              <a:spAutoFit/>
            </a:bodyPr>
            <a:lstStyle/>
            <a:p>
              <a:r>
                <a:rPr lang="lv-LV" sz="1100" dirty="0" smtClean="0"/>
                <a:t>Relatīvā GŪL vērtība</a:t>
              </a:r>
              <a:endParaRPr lang="lv-LV" sz="11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9552" y="11967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Atskaites periods (1961.-1990.).</a:t>
            </a:r>
            <a:endParaRPr lang="lv-LV" dirty="0"/>
          </a:p>
        </p:txBody>
      </p:sp>
      <p:sp>
        <p:nvSpPr>
          <p:cNvPr id="23" name="TextBox 22"/>
          <p:cNvSpPr txBox="1"/>
          <p:nvPr/>
        </p:nvSpPr>
        <p:spPr>
          <a:xfrm>
            <a:off x="5364088" y="37077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Nākotnes periods (2071.-2100.).</a:t>
            </a:r>
            <a:endParaRPr lang="lv-LV" dirty="0"/>
          </a:p>
        </p:txBody>
      </p:sp>
      <p:sp>
        <p:nvSpPr>
          <p:cNvPr id="24" name="TextBox 23"/>
          <p:cNvSpPr txBox="1"/>
          <p:nvPr/>
        </p:nvSpPr>
        <p:spPr>
          <a:xfrm>
            <a:off x="4716016" y="170080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smtClean="0"/>
              <a:t>KI</a:t>
            </a:r>
            <a:endParaRPr lang="lv-LV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604448" y="430412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smtClean="0"/>
              <a:t>KI</a:t>
            </a:r>
            <a:endParaRPr lang="lv-LV" sz="1200" dirty="0"/>
          </a:p>
        </p:txBody>
      </p:sp>
      <p:sp>
        <p:nvSpPr>
          <p:cNvPr id="26" name="Oval 25"/>
          <p:cNvSpPr/>
          <p:nvPr/>
        </p:nvSpPr>
        <p:spPr>
          <a:xfrm>
            <a:off x="1187624" y="1772816"/>
            <a:ext cx="28803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364088" y="4221088"/>
            <a:ext cx="1224136" cy="432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48064" y="4437112"/>
            <a:ext cx="36004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580112" y="4581128"/>
            <a:ext cx="36004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547664" y="2924944"/>
            <a:ext cx="504056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23728" y="2636912"/>
            <a:ext cx="57606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logo_verticalll_si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91338" y="4292600"/>
            <a:ext cx="1784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-36513" y="6308725"/>
            <a:ext cx="7920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003366"/>
                </a:solidFill>
              </a:rPr>
              <a:t>ESF Project </a:t>
            </a:r>
            <a:r>
              <a:rPr lang="en-GB" sz="1000" b="1">
                <a:solidFill>
                  <a:srgbClr val="003366"/>
                </a:solidFill>
              </a:rPr>
              <a:t>„Establishment of interdisciplinary scientist group 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en-GB" sz="1000" b="1">
                <a:solidFill>
                  <a:srgbClr val="003366"/>
                </a:solidFill>
              </a:rPr>
              <a:t>and modelling system for groundwater research”</a:t>
            </a:r>
            <a:endParaRPr lang="lv-LV" sz="1000" b="1">
              <a:solidFill>
                <a:srgbClr val="003366"/>
              </a:solidFill>
            </a:endParaRPr>
          </a:p>
          <a:p>
            <a:r>
              <a:rPr lang="lv-LV" sz="1000">
                <a:solidFill>
                  <a:srgbClr val="003366"/>
                </a:solidFill>
              </a:rPr>
              <a:t>Project number  2009/0212/1DP/1.1.1.2.0/09/APIA/VIAA/060</a:t>
            </a:r>
          </a:p>
        </p:txBody>
      </p:sp>
      <p:sp>
        <p:nvSpPr>
          <p:cNvPr id="2560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Secinājumi</a:t>
            </a:r>
          </a:p>
        </p:txBody>
      </p:sp>
      <p:sp>
        <p:nvSpPr>
          <p:cNvPr id="2560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1800" dirty="0" smtClean="0"/>
              <a:t>Atskaites periodā GŪL režīms veido M-formu:</a:t>
            </a:r>
          </a:p>
          <a:p>
            <a:pPr lvl="1"/>
            <a:r>
              <a:rPr lang="lv-LV" sz="1600" dirty="0" smtClean="0"/>
              <a:t>Divi maksimumi, divi minimumi.</a:t>
            </a:r>
          </a:p>
          <a:p>
            <a:pPr lvl="1"/>
            <a:endParaRPr lang="lv-LV" sz="1600" dirty="0" smtClean="0"/>
          </a:p>
          <a:p>
            <a:r>
              <a:rPr lang="lv-LV" sz="1800" dirty="0" smtClean="0"/>
              <a:t>Telpiskajam sadalījumam ir nozīme GŪL režīma veidošanā:</a:t>
            </a:r>
          </a:p>
          <a:p>
            <a:pPr lvl="1"/>
            <a:r>
              <a:rPr lang="lv-LV" sz="1600" dirty="0" smtClean="0"/>
              <a:t>Atšķirīgas režīma amplitūdas ziemas periodā atkarībā no kontinentalitātes;</a:t>
            </a:r>
          </a:p>
          <a:p>
            <a:pPr lvl="1"/>
            <a:r>
              <a:rPr lang="lv-LV" sz="1600" dirty="0" smtClean="0"/>
              <a:t>Tuvāk jūrai ziemas minimums iestājas vēlāk un ir mazāk izteikts.</a:t>
            </a:r>
          </a:p>
          <a:p>
            <a:pPr lvl="1"/>
            <a:endParaRPr lang="lv-LV" sz="1800" dirty="0" smtClean="0"/>
          </a:p>
          <a:p>
            <a:r>
              <a:rPr lang="lv-LV" sz="1800" dirty="0" smtClean="0"/>
              <a:t>Modelējot GŪL brīvi izvēlētai klimata projekcijai nākotnes periodam, teritorijām ar zemu kontinentalitāti GŪL režīms veido </a:t>
            </a:r>
            <a:r>
              <a:rPr lang="el-GR" sz="1800" dirty="0" smtClean="0"/>
              <a:t>Λ</a:t>
            </a:r>
            <a:r>
              <a:rPr lang="lv-LV" sz="1800" dirty="0" smtClean="0"/>
              <a:t>-formu:</a:t>
            </a:r>
          </a:p>
          <a:p>
            <a:pPr lvl="1"/>
            <a:r>
              <a:rPr lang="lv-LV" sz="1600" dirty="0" smtClean="0"/>
              <a:t>Būs viens maksimums, viens minimums 3 teritorijās (tuvāk jūrai) ar KI 22,23,24.</a:t>
            </a:r>
          </a:p>
          <a:p>
            <a:endParaRPr lang="lv-LV" sz="2000" dirty="0" smtClean="0"/>
          </a:p>
          <a:p>
            <a:r>
              <a:rPr lang="lv-LV" sz="1800" dirty="0" smtClean="0"/>
              <a:t>Telpiskais sadalījums nākotnē nezaudēs nozīmi GŪL veidošanā.</a:t>
            </a:r>
            <a:endParaRPr lang="lv-LV" sz="2000" dirty="0" smtClean="0"/>
          </a:p>
          <a:p>
            <a:endParaRPr lang="lv-LV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ijass_veidlapas_eng - Cop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prezentacijass_veidlapas_eng - Copy</Template>
  <TotalTime>5098</TotalTime>
  <Words>1112</Words>
  <Application>Microsoft Office PowerPoint</Application>
  <PresentationFormat>On-screen Show (4:3)</PresentationFormat>
  <Paragraphs>193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prezentacijass_veidlapas_eng - Copy</vt:lpstr>
      <vt:lpstr>Slide 1</vt:lpstr>
      <vt:lpstr>Slide 2</vt:lpstr>
      <vt:lpstr>Pētījums Nr.1</vt:lpstr>
      <vt:lpstr>Slide 4</vt:lpstr>
      <vt:lpstr>Slide 5</vt:lpstr>
      <vt:lpstr>Slide 6</vt:lpstr>
      <vt:lpstr>Slide 7</vt:lpstr>
      <vt:lpstr>Slide 8</vt:lpstr>
      <vt:lpstr>Secinājumi</vt:lpstr>
      <vt:lpstr>Pētījums Nr.2</vt:lpstr>
      <vt:lpstr>Slide 11</vt:lpstr>
      <vt:lpstr>Slide 12</vt:lpstr>
      <vt:lpstr>Secinājumi</vt:lpstr>
      <vt:lpstr>Pētījums Nr.3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Secinājumi</vt:lpstr>
      <vt:lpstr>Paldies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user8</dc:creator>
  <cp:lastModifiedBy>didzis.i5</cp:lastModifiedBy>
  <cp:revision>153</cp:revision>
  <dcterms:created xsi:type="dcterms:W3CDTF">2012-11-22T13:29:20Z</dcterms:created>
  <dcterms:modified xsi:type="dcterms:W3CDTF">2012-11-28T12:54:16Z</dcterms:modified>
</cp:coreProperties>
</file>